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3.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5" r:id="rId4"/>
    <p:sldMasterId id="2147483847" r:id="rId5"/>
    <p:sldMasterId id="2147483851" r:id="rId6"/>
    <p:sldMasterId id="2147483771" r:id="rId7"/>
    <p:sldMasterId id="2147483863" r:id="rId8"/>
    <p:sldMasterId id="2147483870" r:id="rId9"/>
    <p:sldMasterId id="2147483951" r:id="rId10"/>
    <p:sldMasterId id="2147483958" r:id="rId11"/>
    <p:sldMasterId id="2147483946" r:id="rId12"/>
    <p:sldMasterId id="2147483969" r:id="rId13"/>
  </p:sldMasterIdLst>
  <p:notesMasterIdLst>
    <p:notesMasterId r:id="rId38"/>
  </p:notesMasterIdLst>
  <p:handoutMasterIdLst>
    <p:handoutMasterId r:id="rId39"/>
  </p:handoutMasterIdLst>
  <p:sldIdLst>
    <p:sldId id="823" r:id="rId14"/>
    <p:sldId id="806" r:id="rId15"/>
    <p:sldId id="818" r:id="rId16"/>
    <p:sldId id="655" r:id="rId17"/>
    <p:sldId id="807" r:id="rId18"/>
    <p:sldId id="810" r:id="rId19"/>
    <p:sldId id="794" r:id="rId20"/>
    <p:sldId id="811" r:id="rId21"/>
    <p:sldId id="781" r:id="rId22"/>
    <p:sldId id="679" r:id="rId23"/>
    <p:sldId id="782" r:id="rId24"/>
    <p:sldId id="813" r:id="rId25"/>
    <p:sldId id="791" r:id="rId26"/>
    <p:sldId id="792" r:id="rId27"/>
    <p:sldId id="773" r:id="rId28"/>
    <p:sldId id="821" r:id="rId29"/>
    <p:sldId id="816" r:id="rId30"/>
    <p:sldId id="817" r:id="rId31"/>
    <p:sldId id="819" r:id="rId32"/>
    <p:sldId id="824" r:id="rId33"/>
    <p:sldId id="826" r:id="rId34"/>
    <p:sldId id="822" r:id="rId35"/>
    <p:sldId id="820" r:id="rId36"/>
    <p:sldId id="805"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700"/>
    <a:srgbClr val="EDEDED"/>
    <a:srgbClr val="083535"/>
    <a:srgbClr val="00D3F6"/>
    <a:srgbClr val="0028BE"/>
    <a:srgbClr val="BD2619"/>
    <a:srgbClr val="FBAAAA"/>
    <a:srgbClr val="FFF122"/>
    <a:srgbClr val="FAB45F"/>
    <a:srgbClr val="575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93" autoAdjust="0"/>
    <p:restoredTop sz="96327"/>
  </p:normalViewPr>
  <p:slideViewPr>
    <p:cSldViewPr snapToGrid="0" snapToObjects="1">
      <p:cViewPr varScale="1">
        <p:scale>
          <a:sx n="64" d="100"/>
          <a:sy n="64" d="100"/>
        </p:scale>
        <p:origin x="624" y="5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03" d="100"/>
          <a:sy n="103" d="100"/>
        </p:scale>
        <p:origin x="323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handoutMaster" Target="handoutMasters/handoutMaster1.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tableStyles" Target="tableStyle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fs2\DFSShare\Kriisik\Kriisipuhelin\tilastot\vuosi%202025\2025%20Kriisipuhelin%20tilastokooste%20kaikki%20linjat.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dfs2\DFSShare\Kriisik\Kriisipuhelin\tilastot\vuosi%202024\2024%20Kriisipuhelin%20tilastokooste%20kaikki%20linjat.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dfs2\DFSShare\Kriisik\Kriisipuhelin\tilastot\Historia%20keskustelut%20Kriisipuhelimessa%201970%20l&#228;htien.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oleObject" Target="file:///\\dfs2\DFSShare\Kriisik\Kriisipuhelin\tilastot\vuosi%202024\2024%20Kriisipuhelin%20tilastokooste%20kaikki%20linjat.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fs2\DFSShare\Kriisik\Kriisipuhelin\tilastot\vuosi%202024\2024%20Kriisipuhelin%20tilastokooste%20kaikki%20linjat.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fs2\DFSShare\Kriisik\Kriisipuhelin\tilastot\vuosi%202024\2024%20Kriisipuhelin%20tilastokooste%20kaikki%20linjat.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1.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oleObject" Target="file:///\\dfs2\DFSShare\Kriisik\Kriisipuhelin\tilastot\vuosi%202024\2024%20Kriisipuhelin%20tilastokooste%20kaikki%20linjat.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dfs2\DFSShare\Kriisik\Kriisipuhelin\tilastot\vuosi%202024\2024%20Kriisipuhelin%20tilastokooste%20kaikki%20linjat.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0" i="0" u="none" strike="noStrike" kern="1200" cap="none" spc="50" normalizeH="0" baseline="0">
                <a:solidFill>
                  <a:schemeClr val="tx1">
                    <a:lumMod val="65000"/>
                    <a:lumOff val="35000"/>
                  </a:schemeClr>
                </a:solidFill>
                <a:latin typeface="+mj-lt"/>
                <a:ea typeface="+mj-ea"/>
                <a:cs typeface="+mj-cs"/>
              </a:defRPr>
            </a:pPr>
            <a:r>
              <a:rPr lang="fi-FI" sz="1800"/>
              <a:t>Soittoyritykset ja vastatut MIELI Kriisipuhelimessa (kaikki linjat) 2010 - 2024</a:t>
            </a:r>
          </a:p>
        </c:rich>
      </c:tx>
      <c:overlay val="0"/>
      <c:spPr>
        <a:noFill/>
        <a:ln>
          <a:noFill/>
        </a:ln>
        <a:effectLst/>
      </c:spPr>
      <c:txPr>
        <a:bodyPr rot="0" spcFirstLastPara="1" vertOverflow="ellipsis" vert="horz" wrap="square" anchor="ctr" anchorCtr="1"/>
        <a:lstStyle/>
        <a:p>
          <a:pPr>
            <a:defRPr sz="1800" b="0" i="0" u="none" strike="noStrike" kern="1200" cap="none" spc="50" normalizeH="0" baseline="0">
              <a:solidFill>
                <a:schemeClr val="tx1">
                  <a:lumMod val="65000"/>
                  <a:lumOff val="35000"/>
                </a:schemeClr>
              </a:solidFill>
              <a:latin typeface="+mj-lt"/>
              <a:ea typeface="+mj-ea"/>
              <a:cs typeface="+mj-cs"/>
            </a:defRPr>
          </a:pPr>
          <a:endParaRPr lang="fi-FI"/>
        </a:p>
      </c:txPr>
    </c:title>
    <c:autoTitleDeleted val="0"/>
    <c:plotArea>
      <c:layout/>
      <c:barChart>
        <c:barDir val="col"/>
        <c:grouping val="clustered"/>
        <c:varyColors val="0"/>
        <c:ser>
          <c:idx val="0"/>
          <c:order val="0"/>
          <c:tx>
            <c:strRef>
              <c:f>'2010 lähtien'!$A$3</c:f>
              <c:strCache>
                <c:ptCount val="1"/>
                <c:pt idx="0">
                  <c:v>soittoyritykset (24/7)</c:v>
                </c:pt>
              </c:strCache>
            </c:strRef>
          </c:tx>
          <c:spPr>
            <a:solidFill>
              <a:schemeClr val="accent6">
                <a:alpha val="70000"/>
              </a:schemeClr>
            </a:solidFill>
            <a:ln>
              <a:noFill/>
            </a:ln>
            <a:effectLst/>
          </c:spPr>
          <c:invertIfNegative val="0"/>
          <c:dLbls>
            <c:dLbl>
              <c:idx val="14"/>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2-874F-4EC2-8FF6-D54D1FBE23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'2010 lähtien'!$B$2:$P$2</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'2010 lähtien'!$B$3:$P$3</c:f>
              <c:numCache>
                <c:formatCode>#,##0</c:formatCode>
                <c:ptCount val="15"/>
                <c:pt idx="0">
                  <c:v>156770</c:v>
                </c:pt>
                <c:pt idx="1">
                  <c:v>175948</c:v>
                </c:pt>
                <c:pt idx="2">
                  <c:v>161569</c:v>
                </c:pt>
                <c:pt idx="3">
                  <c:v>148523</c:v>
                </c:pt>
                <c:pt idx="4">
                  <c:v>177023</c:v>
                </c:pt>
                <c:pt idx="5">
                  <c:v>182806</c:v>
                </c:pt>
                <c:pt idx="6">
                  <c:v>177207</c:v>
                </c:pt>
                <c:pt idx="7" formatCode="General">
                  <c:v>172344</c:v>
                </c:pt>
                <c:pt idx="8">
                  <c:v>162554</c:v>
                </c:pt>
                <c:pt idx="9">
                  <c:v>211672</c:v>
                </c:pt>
                <c:pt idx="10">
                  <c:v>282355</c:v>
                </c:pt>
                <c:pt idx="11">
                  <c:v>309543</c:v>
                </c:pt>
                <c:pt idx="12">
                  <c:v>400398</c:v>
                </c:pt>
                <c:pt idx="13">
                  <c:v>416484</c:v>
                </c:pt>
                <c:pt idx="14" formatCode="0">
                  <c:v>393733</c:v>
                </c:pt>
              </c:numCache>
            </c:numRef>
          </c:val>
          <c:extLst>
            <c:ext xmlns:c16="http://schemas.microsoft.com/office/drawing/2014/chart" uri="{C3380CC4-5D6E-409C-BE32-E72D297353CC}">
              <c16:uniqueId val="{00000000-874F-4EC2-8FF6-D54D1FBE23B7}"/>
            </c:ext>
          </c:extLst>
        </c:ser>
        <c:ser>
          <c:idx val="1"/>
          <c:order val="1"/>
          <c:tx>
            <c:strRef>
              <c:f>'2010 lähtien'!$A$4</c:f>
              <c:strCache>
                <c:ptCount val="1"/>
                <c:pt idx="0">
                  <c:v>vastatut puhelut</c:v>
                </c:pt>
              </c:strCache>
            </c:strRef>
          </c:tx>
          <c:spPr>
            <a:solidFill>
              <a:schemeClr val="accent5">
                <a:alpha val="70000"/>
              </a:schemeClr>
            </a:solidFill>
            <a:ln>
              <a:noFill/>
            </a:ln>
            <a:effectLst/>
          </c:spPr>
          <c:invertIfNegative val="0"/>
          <c:dLbls>
            <c:dLbl>
              <c:idx val="14"/>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3-874F-4EC2-8FF6-D54D1FBE23B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'2010 lähtien'!$B$2:$P$2</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'2010 lähtien'!$B$4:$P$4</c:f>
              <c:numCache>
                <c:formatCode>#,##0</c:formatCode>
                <c:ptCount val="15"/>
                <c:pt idx="0" formatCode="General">
                  <c:v>33796</c:v>
                </c:pt>
                <c:pt idx="1">
                  <c:v>35862</c:v>
                </c:pt>
                <c:pt idx="2" formatCode="General">
                  <c:v>38637</c:v>
                </c:pt>
                <c:pt idx="3" formatCode="General">
                  <c:v>43170</c:v>
                </c:pt>
                <c:pt idx="4" formatCode="General">
                  <c:v>47078</c:v>
                </c:pt>
                <c:pt idx="5">
                  <c:v>50135</c:v>
                </c:pt>
                <c:pt idx="6" formatCode="General">
                  <c:v>49465</c:v>
                </c:pt>
                <c:pt idx="7">
                  <c:v>52677</c:v>
                </c:pt>
                <c:pt idx="8" formatCode="General">
                  <c:v>54293</c:v>
                </c:pt>
                <c:pt idx="9">
                  <c:v>57558</c:v>
                </c:pt>
                <c:pt idx="10" formatCode="General">
                  <c:v>90072</c:v>
                </c:pt>
                <c:pt idx="11" formatCode="General">
                  <c:v>84978</c:v>
                </c:pt>
                <c:pt idx="12" formatCode="General">
                  <c:v>93180</c:v>
                </c:pt>
                <c:pt idx="13" formatCode="General">
                  <c:v>86909</c:v>
                </c:pt>
                <c:pt idx="14" formatCode="General">
                  <c:v>100952</c:v>
                </c:pt>
              </c:numCache>
            </c:numRef>
          </c:val>
          <c:extLst>
            <c:ext xmlns:c16="http://schemas.microsoft.com/office/drawing/2014/chart" uri="{C3380CC4-5D6E-409C-BE32-E72D297353CC}">
              <c16:uniqueId val="{00000001-874F-4EC2-8FF6-D54D1FBE23B7}"/>
            </c:ext>
          </c:extLst>
        </c:ser>
        <c:dLbls>
          <c:dLblPos val="outEnd"/>
          <c:showLegendKey val="0"/>
          <c:showVal val="1"/>
          <c:showCatName val="0"/>
          <c:showSerName val="0"/>
          <c:showPercent val="0"/>
          <c:showBubbleSize val="0"/>
        </c:dLbls>
        <c:gapWidth val="80"/>
        <c:overlap val="25"/>
        <c:axId val="1459421088"/>
        <c:axId val="1408411824"/>
      </c:barChart>
      <c:catAx>
        <c:axId val="1459421088"/>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cap="none" spc="20" normalizeH="0" baseline="0">
                <a:solidFill>
                  <a:schemeClr val="tx1">
                    <a:lumMod val="65000"/>
                    <a:lumOff val="35000"/>
                  </a:schemeClr>
                </a:solidFill>
                <a:latin typeface="+mn-lt"/>
                <a:ea typeface="+mn-ea"/>
                <a:cs typeface="+mn-cs"/>
              </a:defRPr>
            </a:pPr>
            <a:endParaRPr lang="fi-FI"/>
          </a:p>
        </c:txPr>
        <c:crossAx val="1408411824"/>
        <c:crosses val="autoZero"/>
        <c:auto val="1"/>
        <c:lblAlgn val="ctr"/>
        <c:lblOffset val="100"/>
        <c:noMultiLvlLbl val="0"/>
      </c:catAx>
      <c:valAx>
        <c:axId val="1408411824"/>
        <c:scaling>
          <c:orientation val="minMax"/>
        </c:scaling>
        <c:delete val="0"/>
        <c:axPos val="l"/>
        <c:majorGridlines>
          <c:spPr>
            <a:ln w="9525" cap="flat" cmpd="sng" algn="ctr">
              <a:solidFill>
                <a:schemeClr val="tx1">
                  <a:lumMod val="5000"/>
                  <a:lumOff val="9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i-FI"/>
          </a:p>
        </c:txPr>
        <c:crossAx val="1459421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fi-FI" sz="2200" b="0" i="0" u="none" strike="noStrike" kern="1200" cap="none" spc="50" normalizeH="0" baseline="0" dirty="0">
                <a:solidFill>
                  <a:sysClr val="windowText" lastClr="000000">
                    <a:lumMod val="65000"/>
                    <a:lumOff val="35000"/>
                  </a:sysClr>
                </a:solidFill>
              </a:rPr>
              <a:t>Miessoittajien määrä on 2018-24</a:t>
            </a:r>
          </a:p>
        </c:rich>
      </c:tx>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fi-FI"/>
        </a:p>
      </c:txPr>
    </c:title>
    <c:autoTitleDeleted val="0"/>
    <c:plotArea>
      <c:layout/>
      <c:barChart>
        <c:barDir val="col"/>
        <c:grouping val="clustered"/>
        <c:varyColors val="0"/>
        <c:ser>
          <c:idx val="0"/>
          <c:order val="0"/>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multiLvlStrRef>
              <c:f>soittajat!$A$9:$G$10</c:f>
              <c:multiLvlStrCache>
                <c:ptCount val="7"/>
                <c:lvl>
                  <c:pt idx="0">
                    <c:v>2018</c:v>
                  </c:pt>
                  <c:pt idx="1">
                    <c:v>2019</c:v>
                  </c:pt>
                  <c:pt idx="2">
                    <c:v>2 020</c:v>
                  </c:pt>
                  <c:pt idx="3">
                    <c:v>2 021</c:v>
                  </c:pt>
                  <c:pt idx="4">
                    <c:v>2022</c:v>
                  </c:pt>
                  <c:pt idx="5">
                    <c:v>2023</c:v>
                  </c:pt>
                  <c:pt idx="6">
                    <c:v>2024</c:v>
                  </c:pt>
                </c:lvl>
                <c:lvl>
                  <c:pt idx="0">
                    <c:v>Miessoittajien määrä</c:v>
                  </c:pt>
                </c:lvl>
              </c:multiLvlStrCache>
            </c:multiLvlStrRef>
          </c:cat>
          <c:val>
            <c:numRef>
              <c:f>soittajat!$A$11:$G$11</c:f>
              <c:numCache>
                <c:formatCode>General</c:formatCode>
                <c:ptCount val="7"/>
                <c:pt idx="0">
                  <c:v>15115</c:v>
                </c:pt>
                <c:pt idx="1">
                  <c:v>14946</c:v>
                </c:pt>
                <c:pt idx="2">
                  <c:v>22291</c:v>
                </c:pt>
                <c:pt idx="3">
                  <c:v>21105</c:v>
                </c:pt>
                <c:pt idx="4">
                  <c:v>23291</c:v>
                </c:pt>
                <c:pt idx="5">
                  <c:v>22214</c:v>
                </c:pt>
                <c:pt idx="6">
                  <c:v>25421</c:v>
                </c:pt>
              </c:numCache>
            </c:numRef>
          </c:val>
          <c:extLst>
            <c:ext xmlns:c16="http://schemas.microsoft.com/office/drawing/2014/chart" uri="{C3380CC4-5D6E-409C-BE32-E72D297353CC}">
              <c16:uniqueId val="{00000000-FA25-4117-A9D6-FFBE6D3AD0EF}"/>
            </c:ext>
          </c:extLst>
        </c:ser>
        <c:dLbls>
          <c:dLblPos val="outEnd"/>
          <c:showLegendKey val="0"/>
          <c:showVal val="1"/>
          <c:showCatName val="0"/>
          <c:showSerName val="0"/>
          <c:showPercent val="0"/>
          <c:showBubbleSize val="0"/>
        </c:dLbls>
        <c:gapWidth val="80"/>
        <c:overlap val="25"/>
        <c:axId val="1740819583"/>
        <c:axId val="1740803263"/>
      </c:barChart>
      <c:catAx>
        <c:axId val="1740819583"/>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fi-FI"/>
          </a:p>
        </c:txPr>
        <c:crossAx val="1740803263"/>
        <c:crosses val="autoZero"/>
        <c:auto val="1"/>
        <c:lblAlgn val="ctr"/>
        <c:lblOffset val="100"/>
        <c:noMultiLvlLbl val="0"/>
      </c:catAx>
      <c:valAx>
        <c:axId val="1740803263"/>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i-FI"/>
          </a:p>
        </c:txPr>
        <c:crossAx val="17408195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fi-FI" sz="1600" b="0" i="0" u="none" strike="noStrike" kern="1200" cap="none" spc="50" normalizeH="0" baseline="0" dirty="0">
                <a:solidFill>
                  <a:sysClr val="windowText" lastClr="000000">
                    <a:lumMod val="65000"/>
                    <a:lumOff val="35000"/>
                  </a:sysClr>
                </a:solidFill>
              </a:rPr>
              <a:t>MIELI Kriisipuhelin: alle 30-vuotiaiden kanssa käydyt keskustelut 2013-2024 (kpl) </a:t>
            </a:r>
          </a:p>
        </c:rich>
      </c:tx>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fi-FI"/>
        </a:p>
      </c:txPr>
    </c:title>
    <c:autoTitleDeleted val="0"/>
    <c:plotArea>
      <c:layout/>
      <c:barChart>
        <c:barDir val="col"/>
        <c:grouping val="clustered"/>
        <c:varyColors val="0"/>
        <c:ser>
          <c:idx val="0"/>
          <c:order val="0"/>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soittajat!$A$77:$A$88</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soittajat!$B$77:$B$88</c:f>
              <c:numCache>
                <c:formatCode>General</c:formatCode>
                <c:ptCount val="12"/>
                <c:pt idx="0">
                  <c:v>3239</c:v>
                </c:pt>
                <c:pt idx="1">
                  <c:v>3779</c:v>
                </c:pt>
                <c:pt idx="2">
                  <c:v>4040</c:v>
                </c:pt>
                <c:pt idx="3">
                  <c:v>4092</c:v>
                </c:pt>
                <c:pt idx="4">
                  <c:v>4939</c:v>
                </c:pt>
                <c:pt idx="5">
                  <c:v>5369</c:v>
                </c:pt>
                <c:pt idx="6">
                  <c:v>5903</c:v>
                </c:pt>
                <c:pt idx="7">
                  <c:v>9644</c:v>
                </c:pt>
                <c:pt idx="8">
                  <c:v>10319</c:v>
                </c:pt>
                <c:pt idx="9">
                  <c:v>11121</c:v>
                </c:pt>
                <c:pt idx="10">
                  <c:v>9502</c:v>
                </c:pt>
                <c:pt idx="11">
                  <c:v>10468</c:v>
                </c:pt>
              </c:numCache>
            </c:numRef>
          </c:val>
          <c:extLst>
            <c:ext xmlns:c16="http://schemas.microsoft.com/office/drawing/2014/chart" uri="{C3380CC4-5D6E-409C-BE32-E72D297353CC}">
              <c16:uniqueId val="{00000000-81CC-43C7-A3D1-3E6BDEE60B09}"/>
            </c:ext>
          </c:extLst>
        </c:ser>
        <c:dLbls>
          <c:dLblPos val="outEnd"/>
          <c:showLegendKey val="0"/>
          <c:showVal val="1"/>
          <c:showCatName val="0"/>
          <c:showSerName val="0"/>
          <c:showPercent val="0"/>
          <c:showBubbleSize val="0"/>
        </c:dLbls>
        <c:gapWidth val="80"/>
        <c:overlap val="25"/>
        <c:axId val="1097790720"/>
        <c:axId val="1106708720"/>
      </c:barChart>
      <c:catAx>
        <c:axId val="1097790720"/>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fi-FI"/>
          </a:p>
        </c:txPr>
        <c:crossAx val="1106708720"/>
        <c:crosses val="autoZero"/>
        <c:auto val="1"/>
        <c:lblAlgn val="ctr"/>
        <c:lblOffset val="100"/>
        <c:noMultiLvlLbl val="0"/>
      </c:catAx>
      <c:valAx>
        <c:axId val="1106708720"/>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i-FI"/>
          </a:p>
        </c:txPr>
        <c:crossAx val="1097790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fi-FI" sz="1600" b="0" i="0" u="none" strike="noStrike" kern="1200" spc="0" baseline="0">
                <a:solidFill>
                  <a:sysClr val="windowText" lastClr="000000">
                    <a:lumMod val="65000"/>
                    <a:lumOff val="35000"/>
                  </a:sysClr>
                </a:solidFill>
              </a:rPr>
              <a:t>MIELI Kriisipuhelin: soittajien ikä 2016 - 24 (%)</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barChart>
        <c:barDir val="col"/>
        <c:grouping val="clustered"/>
        <c:varyColors val="0"/>
        <c:ser>
          <c:idx val="0"/>
          <c:order val="0"/>
          <c:tx>
            <c:strRef>
              <c:f>soittajat!$B$24</c:f>
              <c:strCache>
                <c:ptCount val="1"/>
                <c:pt idx="0">
                  <c:v>2016</c:v>
                </c:pt>
              </c:strCache>
            </c:strRef>
          </c:tx>
          <c:spPr>
            <a:solidFill>
              <a:schemeClr val="accent1"/>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soittajat!$B$25:$B$31</c:f>
              <c:numCache>
                <c:formatCode>General</c:formatCode>
                <c:ptCount val="7"/>
                <c:pt idx="0">
                  <c:v>1</c:v>
                </c:pt>
                <c:pt idx="1">
                  <c:v>10</c:v>
                </c:pt>
                <c:pt idx="2">
                  <c:v>16</c:v>
                </c:pt>
                <c:pt idx="3">
                  <c:v>17</c:v>
                </c:pt>
                <c:pt idx="4">
                  <c:v>35</c:v>
                </c:pt>
                <c:pt idx="5">
                  <c:v>21</c:v>
                </c:pt>
                <c:pt idx="6">
                  <c:v>0.5</c:v>
                </c:pt>
              </c:numCache>
            </c:numRef>
          </c:val>
          <c:extLst>
            <c:ext xmlns:c16="http://schemas.microsoft.com/office/drawing/2014/chart" uri="{C3380CC4-5D6E-409C-BE32-E72D297353CC}">
              <c16:uniqueId val="{00000000-CE5E-4757-A0D3-F5A266D37D65}"/>
            </c:ext>
          </c:extLst>
        </c:ser>
        <c:ser>
          <c:idx val="1"/>
          <c:order val="1"/>
          <c:tx>
            <c:strRef>
              <c:f>soittajat!$C$24</c:f>
              <c:strCache>
                <c:ptCount val="1"/>
                <c:pt idx="0">
                  <c:v>2017</c:v>
                </c:pt>
              </c:strCache>
            </c:strRef>
          </c:tx>
          <c:spPr>
            <a:solidFill>
              <a:schemeClr val="accent2"/>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soittajat!$C$25:$C$31</c:f>
              <c:numCache>
                <c:formatCode>General</c:formatCode>
                <c:ptCount val="7"/>
                <c:pt idx="0">
                  <c:v>1</c:v>
                </c:pt>
                <c:pt idx="1">
                  <c:v>11</c:v>
                </c:pt>
                <c:pt idx="2">
                  <c:v>17</c:v>
                </c:pt>
                <c:pt idx="3">
                  <c:v>17</c:v>
                </c:pt>
                <c:pt idx="4">
                  <c:v>30</c:v>
                </c:pt>
                <c:pt idx="5">
                  <c:v>23</c:v>
                </c:pt>
                <c:pt idx="6">
                  <c:v>0.6</c:v>
                </c:pt>
              </c:numCache>
            </c:numRef>
          </c:val>
          <c:extLst>
            <c:ext xmlns:c16="http://schemas.microsoft.com/office/drawing/2014/chart" uri="{C3380CC4-5D6E-409C-BE32-E72D297353CC}">
              <c16:uniqueId val="{00000001-CE5E-4757-A0D3-F5A266D37D65}"/>
            </c:ext>
          </c:extLst>
        </c:ser>
        <c:ser>
          <c:idx val="2"/>
          <c:order val="2"/>
          <c:tx>
            <c:strRef>
              <c:f>soittajat!$D$24</c:f>
              <c:strCache>
                <c:ptCount val="1"/>
                <c:pt idx="0">
                  <c:v>2018</c:v>
                </c:pt>
              </c:strCache>
            </c:strRef>
          </c:tx>
          <c:spPr>
            <a:solidFill>
              <a:schemeClr val="accent3"/>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soittajat!$D$25:$D$31</c:f>
              <c:numCache>
                <c:formatCode>General</c:formatCode>
                <c:ptCount val="7"/>
                <c:pt idx="0">
                  <c:v>1</c:v>
                </c:pt>
                <c:pt idx="1">
                  <c:v>12</c:v>
                </c:pt>
                <c:pt idx="2">
                  <c:v>17</c:v>
                </c:pt>
                <c:pt idx="3">
                  <c:v>15</c:v>
                </c:pt>
                <c:pt idx="4">
                  <c:v>27</c:v>
                </c:pt>
                <c:pt idx="5">
                  <c:v>26</c:v>
                </c:pt>
                <c:pt idx="6">
                  <c:v>1</c:v>
                </c:pt>
              </c:numCache>
            </c:numRef>
          </c:val>
          <c:extLst>
            <c:ext xmlns:c16="http://schemas.microsoft.com/office/drawing/2014/chart" uri="{C3380CC4-5D6E-409C-BE32-E72D297353CC}">
              <c16:uniqueId val="{00000002-CE5E-4757-A0D3-F5A266D37D65}"/>
            </c:ext>
          </c:extLst>
        </c:ser>
        <c:ser>
          <c:idx val="3"/>
          <c:order val="3"/>
          <c:tx>
            <c:strRef>
              <c:f>soittajat!$E$24</c:f>
              <c:strCache>
                <c:ptCount val="1"/>
                <c:pt idx="0">
                  <c:v>2019</c:v>
                </c:pt>
              </c:strCache>
            </c:strRef>
          </c:tx>
          <c:spPr>
            <a:solidFill>
              <a:schemeClr val="accent4"/>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soittajat!$E$25:$E$31</c:f>
              <c:numCache>
                <c:formatCode>General</c:formatCode>
                <c:ptCount val="7"/>
                <c:pt idx="0">
                  <c:v>1</c:v>
                </c:pt>
                <c:pt idx="1">
                  <c:v>13</c:v>
                </c:pt>
                <c:pt idx="2">
                  <c:v>18</c:v>
                </c:pt>
                <c:pt idx="3">
                  <c:v>16</c:v>
                </c:pt>
                <c:pt idx="4">
                  <c:v>24</c:v>
                </c:pt>
                <c:pt idx="5">
                  <c:v>22</c:v>
                </c:pt>
                <c:pt idx="6">
                  <c:v>0.7</c:v>
                </c:pt>
              </c:numCache>
            </c:numRef>
          </c:val>
          <c:extLst>
            <c:ext xmlns:c16="http://schemas.microsoft.com/office/drawing/2014/chart" uri="{C3380CC4-5D6E-409C-BE32-E72D297353CC}">
              <c16:uniqueId val="{00000003-CE5E-4757-A0D3-F5A266D37D65}"/>
            </c:ext>
          </c:extLst>
        </c:ser>
        <c:ser>
          <c:idx val="4"/>
          <c:order val="4"/>
          <c:tx>
            <c:strRef>
              <c:f>soittajat!$F$24</c:f>
              <c:strCache>
                <c:ptCount val="1"/>
                <c:pt idx="0">
                  <c:v>2 020</c:v>
                </c:pt>
              </c:strCache>
            </c:strRef>
          </c:tx>
          <c:spPr>
            <a:solidFill>
              <a:schemeClr val="accent5"/>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soittajat!$F$25:$F$31</c:f>
              <c:numCache>
                <c:formatCode>General</c:formatCode>
                <c:ptCount val="7"/>
                <c:pt idx="0">
                  <c:v>1</c:v>
                </c:pt>
                <c:pt idx="1">
                  <c:v>14</c:v>
                </c:pt>
                <c:pt idx="2">
                  <c:v>16</c:v>
                </c:pt>
                <c:pt idx="3">
                  <c:v>15</c:v>
                </c:pt>
                <c:pt idx="4">
                  <c:v>22</c:v>
                </c:pt>
                <c:pt idx="5">
                  <c:v>20</c:v>
                </c:pt>
                <c:pt idx="6">
                  <c:v>1</c:v>
                </c:pt>
              </c:numCache>
            </c:numRef>
          </c:val>
          <c:extLst>
            <c:ext xmlns:c16="http://schemas.microsoft.com/office/drawing/2014/chart" uri="{C3380CC4-5D6E-409C-BE32-E72D297353CC}">
              <c16:uniqueId val="{00000004-CE5E-4757-A0D3-F5A266D37D65}"/>
            </c:ext>
          </c:extLst>
        </c:ser>
        <c:ser>
          <c:idx val="5"/>
          <c:order val="5"/>
          <c:tx>
            <c:strRef>
              <c:f>soittajat!$G$24</c:f>
              <c:strCache>
                <c:ptCount val="1"/>
                <c:pt idx="0">
                  <c:v>2021</c:v>
                </c:pt>
              </c:strCache>
            </c:strRef>
          </c:tx>
          <c:spPr>
            <a:solidFill>
              <a:schemeClr val="accent6"/>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soittajat!$G$25:$G$31</c:f>
              <c:numCache>
                <c:formatCode>General</c:formatCode>
                <c:ptCount val="7"/>
                <c:pt idx="0">
                  <c:v>1</c:v>
                </c:pt>
                <c:pt idx="1">
                  <c:v>15</c:v>
                </c:pt>
                <c:pt idx="2">
                  <c:v>16</c:v>
                </c:pt>
                <c:pt idx="3">
                  <c:v>15</c:v>
                </c:pt>
                <c:pt idx="4">
                  <c:v>22</c:v>
                </c:pt>
                <c:pt idx="5">
                  <c:v>20</c:v>
                </c:pt>
                <c:pt idx="6">
                  <c:v>1</c:v>
                </c:pt>
              </c:numCache>
            </c:numRef>
          </c:val>
          <c:extLst>
            <c:ext xmlns:c16="http://schemas.microsoft.com/office/drawing/2014/chart" uri="{C3380CC4-5D6E-409C-BE32-E72D297353CC}">
              <c16:uniqueId val="{00000005-CE5E-4757-A0D3-F5A266D37D65}"/>
            </c:ext>
          </c:extLst>
        </c:ser>
        <c:ser>
          <c:idx val="6"/>
          <c:order val="6"/>
          <c:tx>
            <c:strRef>
              <c:f>soittajat!$H$24</c:f>
              <c:strCache>
                <c:ptCount val="1"/>
                <c:pt idx="0">
                  <c:v>2 022</c:v>
                </c:pt>
              </c:strCache>
            </c:strRef>
          </c:tx>
          <c:spPr>
            <a:solidFill>
              <a:schemeClr val="accent1">
                <a:lumMod val="60000"/>
              </a:schemeClr>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soittajat!$H$25:$H$31</c:f>
              <c:numCache>
                <c:formatCode>General</c:formatCode>
                <c:ptCount val="7"/>
                <c:pt idx="0">
                  <c:v>1</c:v>
                </c:pt>
                <c:pt idx="1">
                  <c:v>15</c:v>
                </c:pt>
                <c:pt idx="2">
                  <c:v>16</c:v>
                </c:pt>
                <c:pt idx="3">
                  <c:v>15</c:v>
                </c:pt>
                <c:pt idx="4">
                  <c:v>20</c:v>
                </c:pt>
                <c:pt idx="5">
                  <c:v>19</c:v>
                </c:pt>
                <c:pt idx="6">
                  <c:v>2.5</c:v>
                </c:pt>
              </c:numCache>
            </c:numRef>
          </c:val>
          <c:extLst>
            <c:ext xmlns:c16="http://schemas.microsoft.com/office/drawing/2014/chart" uri="{C3380CC4-5D6E-409C-BE32-E72D297353CC}">
              <c16:uniqueId val="{00000006-CE5E-4757-A0D3-F5A266D37D65}"/>
            </c:ext>
          </c:extLst>
        </c:ser>
        <c:ser>
          <c:idx val="7"/>
          <c:order val="7"/>
          <c:tx>
            <c:strRef>
              <c:f>soittajat!$I$24</c:f>
              <c:strCache>
                <c:ptCount val="1"/>
                <c:pt idx="0">
                  <c:v>2023</c:v>
                </c:pt>
              </c:strCache>
            </c:strRef>
          </c:tx>
          <c:spPr>
            <a:solidFill>
              <a:schemeClr val="accent2">
                <a:lumMod val="60000"/>
              </a:schemeClr>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soittajat!$I$25:$I$31</c:f>
              <c:numCache>
                <c:formatCode>General</c:formatCode>
                <c:ptCount val="7"/>
                <c:pt idx="0">
                  <c:v>1</c:v>
                </c:pt>
                <c:pt idx="1">
                  <c:v>13</c:v>
                </c:pt>
                <c:pt idx="2">
                  <c:v>15</c:v>
                </c:pt>
                <c:pt idx="3">
                  <c:v>15</c:v>
                </c:pt>
                <c:pt idx="4">
                  <c:v>21</c:v>
                </c:pt>
                <c:pt idx="5">
                  <c:v>20</c:v>
                </c:pt>
                <c:pt idx="6">
                  <c:v>2.4</c:v>
                </c:pt>
              </c:numCache>
            </c:numRef>
          </c:val>
          <c:extLst>
            <c:ext xmlns:c16="http://schemas.microsoft.com/office/drawing/2014/chart" uri="{C3380CC4-5D6E-409C-BE32-E72D297353CC}">
              <c16:uniqueId val="{00000007-CE5E-4757-A0D3-F5A266D37D65}"/>
            </c:ext>
          </c:extLst>
        </c:ser>
        <c:ser>
          <c:idx val="8"/>
          <c:order val="8"/>
          <c:tx>
            <c:strRef>
              <c:f>soittajat!$J$24</c:f>
              <c:strCache>
                <c:ptCount val="1"/>
                <c:pt idx="0">
                  <c:v>2024</c:v>
                </c:pt>
              </c:strCache>
            </c:strRef>
          </c:tx>
          <c:spPr>
            <a:solidFill>
              <a:schemeClr val="accent3">
                <a:lumMod val="60000"/>
              </a:schemeClr>
            </a:solidFill>
            <a:ln>
              <a:noFill/>
            </a:ln>
            <a:effectLst/>
          </c:spPr>
          <c:invertIfNegative val="0"/>
          <c:cat>
            <c:strRef>
              <c:f>soittajat!$A$25:$A$31</c:f>
              <c:strCache>
                <c:ptCount val="7"/>
                <c:pt idx="0">
                  <c:v>-17</c:v>
                </c:pt>
                <c:pt idx="1">
                  <c:v>18-29</c:v>
                </c:pt>
                <c:pt idx="2">
                  <c:v>30-40</c:v>
                </c:pt>
                <c:pt idx="3">
                  <c:v>41-50</c:v>
                </c:pt>
                <c:pt idx="4">
                  <c:v>51-63</c:v>
                </c:pt>
                <c:pt idx="5">
                  <c:v>64-79</c:v>
                </c:pt>
                <c:pt idx="6">
                  <c:v>80-</c:v>
                </c:pt>
              </c:strCache>
            </c:strRef>
          </c:cat>
          <c:val>
            <c:numRef>
              <c:f>soittajat!$J$25:$J$31</c:f>
              <c:numCache>
                <c:formatCode>General</c:formatCode>
                <c:ptCount val="7"/>
                <c:pt idx="0">
                  <c:v>1.5</c:v>
                </c:pt>
                <c:pt idx="1">
                  <c:v>13</c:v>
                </c:pt>
                <c:pt idx="2">
                  <c:v>16</c:v>
                </c:pt>
                <c:pt idx="3">
                  <c:v>15</c:v>
                </c:pt>
                <c:pt idx="4">
                  <c:v>20</c:v>
                </c:pt>
                <c:pt idx="5">
                  <c:v>20</c:v>
                </c:pt>
                <c:pt idx="6">
                  <c:v>2.5</c:v>
                </c:pt>
              </c:numCache>
            </c:numRef>
          </c:val>
          <c:extLst>
            <c:ext xmlns:c16="http://schemas.microsoft.com/office/drawing/2014/chart" uri="{C3380CC4-5D6E-409C-BE32-E72D297353CC}">
              <c16:uniqueId val="{00000008-CE5E-4757-A0D3-F5A266D37D65}"/>
            </c:ext>
          </c:extLst>
        </c:ser>
        <c:dLbls>
          <c:showLegendKey val="0"/>
          <c:showVal val="0"/>
          <c:showCatName val="0"/>
          <c:showSerName val="0"/>
          <c:showPercent val="0"/>
          <c:showBubbleSize val="0"/>
        </c:dLbls>
        <c:gapWidth val="219"/>
        <c:overlap val="-27"/>
        <c:axId val="1227530368"/>
        <c:axId val="1374395440"/>
      </c:barChart>
      <c:catAx>
        <c:axId val="1227530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374395440"/>
        <c:crosses val="autoZero"/>
        <c:auto val="1"/>
        <c:lblAlgn val="ctr"/>
        <c:lblOffset val="100"/>
        <c:noMultiLvlLbl val="0"/>
      </c:catAx>
      <c:valAx>
        <c:axId val="1374395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i-FI"/>
          </a:p>
        </c:txPr>
        <c:crossAx val="1227530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scatterChart>
        <c:scatterStyle val="lineMarker"/>
        <c:varyColors val="0"/>
        <c:ser>
          <c:idx val="0"/>
          <c:order val="0"/>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Taul1!$A$2:$A$56</c:f>
              <c:numCache>
                <c:formatCode>General</c:formatCode>
                <c:ptCount val="55"/>
                <c:pt idx="0">
                  <c:v>1970</c:v>
                </c:pt>
                <c:pt idx="1">
                  <c:v>1971</c:v>
                </c:pt>
                <c:pt idx="2">
                  <c:v>1972</c:v>
                </c:pt>
                <c:pt idx="3">
                  <c:v>1973</c:v>
                </c:pt>
                <c:pt idx="4">
                  <c:v>1974</c:v>
                </c:pt>
                <c:pt idx="5">
                  <c:v>1975</c:v>
                </c:pt>
                <c:pt idx="6">
                  <c:v>1976</c:v>
                </c:pt>
                <c:pt idx="7">
                  <c:v>1977</c:v>
                </c:pt>
                <c:pt idx="8">
                  <c:v>1978</c:v>
                </c:pt>
                <c:pt idx="9">
                  <c:v>1979</c:v>
                </c:pt>
                <c:pt idx="10">
                  <c:v>1980</c:v>
                </c:pt>
                <c:pt idx="11">
                  <c:v>1981</c:v>
                </c:pt>
                <c:pt idx="12">
                  <c:v>1982</c:v>
                </c:pt>
                <c:pt idx="13">
                  <c:v>1983</c:v>
                </c:pt>
                <c:pt idx="14">
                  <c:v>1984</c:v>
                </c:pt>
                <c:pt idx="15">
                  <c:v>1985</c:v>
                </c:pt>
                <c:pt idx="16">
                  <c:v>1986</c:v>
                </c:pt>
                <c:pt idx="17">
                  <c:v>1987</c:v>
                </c:pt>
                <c:pt idx="18">
                  <c:v>1988</c:v>
                </c:pt>
                <c:pt idx="19">
                  <c:v>1989</c:v>
                </c:pt>
                <c:pt idx="20">
                  <c:v>1990</c:v>
                </c:pt>
                <c:pt idx="21">
                  <c:v>1991</c:v>
                </c:pt>
                <c:pt idx="22">
                  <c:v>1992</c:v>
                </c:pt>
                <c:pt idx="23">
                  <c:v>1993</c:v>
                </c:pt>
                <c:pt idx="24">
                  <c:v>1994</c:v>
                </c:pt>
                <c:pt idx="25">
                  <c:v>1995</c:v>
                </c:pt>
                <c:pt idx="26">
                  <c:v>1996</c:v>
                </c:pt>
                <c:pt idx="27">
                  <c:v>1997</c:v>
                </c:pt>
                <c:pt idx="28">
                  <c:v>1998</c:v>
                </c:pt>
                <c:pt idx="29">
                  <c:v>1999</c:v>
                </c:pt>
                <c:pt idx="30">
                  <c:v>2000</c:v>
                </c:pt>
                <c:pt idx="31">
                  <c:v>2001</c:v>
                </c:pt>
                <c:pt idx="32">
                  <c:v>2002</c:v>
                </c:pt>
                <c:pt idx="33">
                  <c:v>2003</c:v>
                </c:pt>
                <c:pt idx="34">
                  <c:v>2004</c:v>
                </c:pt>
                <c:pt idx="35">
                  <c:v>2005</c:v>
                </c:pt>
                <c:pt idx="36">
                  <c:v>2006</c:v>
                </c:pt>
                <c:pt idx="37">
                  <c:v>2007</c:v>
                </c:pt>
                <c:pt idx="38">
                  <c:v>2008</c:v>
                </c:pt>
                <c:pt idx="39">
                  <c:v>2009</c:v>
                </c:pt>
                <c:pt idx="40">
                  <c:v>2010</c:v>
                </c:pt>
                <c:pt idx="41">
                  <c:v>2011</c:v>
                </c:pt>
                <c:pt idx="42">
                  <c:v>2012</c:v>
                </c:pt>
                <c:pt idx="43">
                  <c:v>2013</c:v>
                </c:pt>
                <c:pt idx="44">
                  <c:v>2014</c:v>
                </c:pt>
                <c:pt idx="45">
                  <c:v>2015</c:v>
                </c:pt>
                <c:pt idx="46">
                  <c:v>2016</c:v>
                </c:pt>
                <c:pt idx="47">
                  <c:v>2017</c:v>
                </c:pt>
                <c:pt idx="48">
                  <c:v>2018</c:v>
                </c:pt>
                <c:pt idx="49">
                  <c:v>2019</c:v>
                </c:pt>
                <c:pt idx="50">
                  <c:v>2020</c:v>
                </c:pt>
                <c:pt idx="51">
                  <c:v>2021</c:v>
                </c:pt>
                <c:pt idx="52">
                  <c:v>2022</c:v>
                </c:pt>
                <c:pt idx="53">
                  <c:v>2023</c:v>
                </c:pt>
                <c:pt idx="54">
                  <c:v>2024</c:v>
                </c:pt>
              </c:numCache>
            </c:numRef>
          </c:xVal>
          <c:yVal>
            <c:numRef>
              <c:f>Taul1!$B$2:$B$56</c:f>
              <c:numCache>
                <c:formatCode>General</c:formatCode>
                <c:ptCount val="55"/>
                <c:pt idx="0">
                  <c:v>2797</c:v>
                </c:pt>
                <c:pt idx="1">
                  <c:v>4286</c:v>
                </c:pt>
                <c:pt idx="2">
                  <c:v>4500</c:v>
                </c:pt>
                <c:pt idx="3">
                  <c:v>5134</c:v>
                </c:pt>
                <c:pt idx="4">
                  <c:v>5362</c:v>
                </c:pt>
                <c:pt idx="5">
                  <c:v>4502</c:v>
                </c:pt>
                <c:pt idx="6">
                  <c:v>3603</c:v>
                </c:pt>
                <c:pt idx="7">
                  <c:v>4223</c:v>
                </c:pt>
                <c:pt idx="8">
                  <c:v>4972</c:v>
                </c:pt>
                <c:pt idx="9">
                  <c:v>4994</c:v>
                </c:pt>
                <c:pt idx="10">
                  <c:v>5800</c:v>
                </c:pt>
                <c:pt idx="11">
                  <c:v>6644</c:v>
                </c:pt>
                <c:pt idx="12">
                  <c:v>6046</c:v>
                </c:pt>
                <c:pt idx="13">
                  <c:v>6817</c:v>
                </c:pt>
                <c:pt idx="14">
                  <c:v>10500</c:v>
                </c:pt>
                <c:pt idx="15">
                  <c:v>9166</c:v>
                </c:pt>
                <c:pt idx="16">
                  <c:v>8086</c:v>
                </c:pt>
                <c:pt idx="17">
                  <c:v>7924</c:v>
                </c:pt>
                <c:pt idx="18">
                  <c:v>9007</c:v>
                </c:pt>
                <c:pt idx="19">
                  <c:v>8257</c:v>
                </c:pt>
                <c:pt idx="20">
                  <c:v>7538</c:v>
                </c:pt>
                <c:pt idx="21">
                  <c:v>7774</c:v>
                </c:pt>
                <c:pt idx="22">
                  <c:v>9100</c:v>
                </c:pt>
                <c:pt idx="23">
                  <c:v>8719</c:v>
                </c:pt>
                <c:pt idx="24">
                  <c:v>10506</c:v>
                </c:pt>
                <c:pt idx="25">
                  <c:v>11891</c:v>
                </c:pt>
                <c:pt idx="26">
                  <c:v>8248</c:v>
                </c:pt>
                <c:pt idx="27">
                  <c:v>27000</c:v>
                </c:pt>
                <c:pt idx="28">
                  <c:v>28802</c:v>
                </c:pt>
                <c:pt idx="29">
                  <c:v>45275</c:v>
                </c:pt>
                <c:pt idx="30">
                  <c:v>46701</c:v>
                </c:pt>
                <c:pt idx="31">
                  <c:v>46472</c:v>
                </c:pt>
                <c:pt idx="32">
                  <c:v>41371</c:v>
                </c:pt>
                <c:pt idx="33">
                  <c:v>40648</c:v>
                </c:pt>
                <c:pt idx="34">
                  <c:v>38065</c:v>
                </c:pt>
                <c:pt idx="35">
                  <c:v>45281</c:v>
                </c:pt>
                <c:pt idx="36">
                  <c:v>48123</c:v>
                </c:pt>
                <c:pt idx="37">
                  <c:v>50844</c:v>
                </c:pt>
                <c:pt idx="38">
                  <c:v>41831</c:v>
                </c:pt>
                <c:pt idx="39">
                  <c:v>35582</c:v>
                </c:pt>
                <c:pt idx="40">
                  <c:v>33796</c:v>
                </c:pt>
                <c:pt idx="41">
                  <c:v>35862</c:v>
                </c:pt>
                <c:pt idx="42">
                  <c:v>38647</c:v>
                </c:pt>
                <c:pt idx="43">
                  <c:v>43170</c:v>
                </c:pt>
                <c:pt idx="44">
                  <c:v>47078</c:v>
                </c:pt>
                <c:pt idx="45">
                  <c:v>50152</c:v>
                </c:pt>
                <c:pt idx="46">
                  <c:v>49465</c:v>
                </c:pt>
                <c:pt idx="47">
                  <c:v>52702</c:v>
                </c:pt>
                <c:pt idx="48">
                  <c:v>54293</c:v>
                </c:pt>
                <c:pt idx="49">
                  <c:v>57000</c:v>
                </c:pt>
                <c:pt idx="50">
                  <c:v>90072</c:v>
                </c:pt>
                <c:pt idx="51">
                  <c:v>85143</c:v>
                </c:pt>
                <c:pt idx="52">
                  <c:v>93180</c:v>
                </c:pt>
                <c:pt idx="53">
                  <c:v>85883</c:v>
                </c:pt>
                <c:pt idx="54" formatCode="#,##0">
                  <c:v>100952</c:v>
                </c:pt>
              </c:numCache>
            </c:numRef>
          </c:yVal>
          <c:smooth val="0"/>
          <c:extLst>
            <c:ext xmlns:c16="http://schemas.microsoft.com/office/drawing/2014/chart" uri="{C3380CC4-5D6E-409C-BE32-E72D297353CC}">
              <c16:uniqueId val="{00000000-48D0-457A-97C9-946855BD4411}"/>
            </c:ext>
          </c:extLst>
        </c:ser>
        <c:dLbls>
          <c:showLegendKey val="0"/>
          <c:showVal val="0"/>
          <c:showCatName val="0"/>
          <c:showSerName val="0"/>
          <c:showPercent val="0"/>
          <c:showBubbleSize val="0"/>
        </c:dLbls>
        <c:axId val="378777183"/>
        <c:axId val="378777663"/>
      </c:scatterChart>
      <c:valAx>
        <c:axId val="378777183"/>
        <c:scaling>
          <c:orientation val="minMax"/>
          <c:min val="197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fi-FI"/>
          </a:p>
        </c:txPr>
        <c:crossAx val="378777663"/>
        <c:crosses val="autoZero"/>
        <c:crossBetween val="midCat"/>
      </c:valAx>
      <c:valAx>
        <c:axId val="378777663"/>
        <c:scaling>
          <c:orientation val="minMax"/>
          <c:max val="10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i-FI"/>
          </a:p>
        </c:txPr>
        <c:crossAx val="378777183"/>
        <c:crosses val="autoZero"/>
        <c:crossBetween val="midCat"/>
      </c:valAx>
      <c:spPr>
        <a:noFill/>
        <a:ln>
          <a:noFill/>
        </a:ln>
        <a:effectLst/>
      </c:spPr>
    </c:plotArea>
    <c:plotVisOnly val="1"/>
    <c:dispBlanksAs val="gap"/>
    <c:showDLblsOverMax val="0"/>
  </c:chart>
  <c:spPr>
    <a:noFill/>
    <a:ln w="76200">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fi-FI" sz="1800"/>
              <a:t>MIELI Kriisipuhelin:</a:t>
            </a:r>
            <a:r>
              <a:rPr lang="fi-FI" sz="1800" baseline="0"/>
              <a:t> soittoyritykset 2019-24</a:t>
            </a:r>
            <a:endParaRPr lang="fi-FI"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0"/>
          <c:tx>
            <c:strRef>
              <c:f>'määrät koko Suomi'!$B$2</c:f>
              <c:strCache>
                <c:ptCount val="1"/>
                <c:pt idx="0">
                  <c:v>2019</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'määrät koko Suomi'!$A$3:$A$14</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'määrät koko Suomi'!$B$3:$B$14</c:f>
              <c:numCache>
                <c:formatCode>General</c:formatCode>
                <c:ptCount val="12"/>
                <c:pt idx="0">
                  <c:v>14249</c:v>
                </c:pt>
                <c:pt idx="1">
                  <c:v>13276</c:v>
                </c:pt>
                <c:pt idx="2">
                  <c:v>14468</c:v>
                </c:pt>
                <c:pt idx="3">
                  <c:v>14927</c:v>
                </c:pt>
                <c:pt idx="4">
                  <c:v>16564</c:v>
                </c:pt>
                <c:pt idx="5" formatCode="#,##0">
                  <c:v>15863</c:v>
                </c:pt>
                <c:pt idx="6">
                  <c:v>22744</c:v>
                </c:pt>
                <c:pt idx="7">
                  <c:v>19123</c:v>
                </c:pt>
                <c:pt idx="8">
                  <c:v>18955</c:v>
                </c:pt>
                <c:pt idx="9">
                  <c:v>20019</c:v>
                </c:pt>
                <c:pt idx="10">
                  <c:v>19436</c:v>
                </c:pt>
                <c:pt idx="11" formatCode="#,##0">
                  <c:v>20889</c:v>
                </c:pt>
              </c:numCache>
            </c:numRef>
          </c:val>
          <c:smooth val="0"/>
          <c:extLst>
            <c:ext xmlns:c16="http://schemas.microsoft.com/office/drawing/2014/chart" uri="{C3380CC4-5D6E-409C-BE32-E72D297353CC}">
              <c16:uniqueId val="{00000000-C201-4CB9-A021-FE545EEA7F16}"/>
            </c:ext>
          </c:extLst>
        </c:ser>
        <c:ser>
          <c:idx val="1"/>
          <c:order val="1"/>
          <c:tx>
            <c:strRef>
              <c:f>'määrät koko Suomi'!$C$2</c:f>
              <c:strCache>
                <c:ptCount val="1"/>
                <c:pt idx="0">
                  <c:v>2020</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'määrät koko Suomi'!$A$3:$A$14</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'määrät koko Suomi'!$C$3:$C$14</c:f>
              <c:numCache>
                <c:formatCode>General</c:formatCode>
                <c:ptCount val="12"/>
                <c:pt idx="0">
                  <c:v>23621</c:v>
                </c:pt>
                <c:pt idx="1">
                  <c:v>20654</c:v>
                </c:pt>
                <c:pt idx="2">
                  <c:v>19838</c:v>
                </c:pt>
                <c:pt idx="3">
                  <c:v>18775</c:v>
                </c:pt>
                <c:pt idx="4">
                  <c:v>22885</c:v>
                </c:pt>
                <c:pt idx="5">
                  <c:v>23007</c:v>
                </c:pt>
                <c:pt idx="6">
                  <c:v>25263</c:v>
                </c:pt>
                <c:pt idx="7">
                  <c:v>27520</c:v>
                </c:pt>
                <c:pt idx="8">
                  <c:v>27058</c:v>
                </c:pt>
                <c:pt idx="9">
                  <c:v>25418</c:v>
                </c:pt>
                <c:pt idx="10">
                  <c:v>23702</c:v>
                </c:pt>
                <c:pt idx="11">
                  <c:v>23240</c:v>
                </c:pt>
              </c:numCache>
            </c:numRef>
          </c:val>
          <c:smooth val="0"/>
          <c:extLst>
            <c:ext xmlns:c16="http://schemas.microsoft.com/office/drawing/2014/chart" uri="{C3380CC4-5D6E-409C-BE32-E72D297353CC}">
              <c16:uniqueId val="{00000001-C201-4CB9-A021-FE545EEA7F16}"/>
            </c:ext>
          </c:extLst>
        </c:ser>
        <c:ser>
          <c:idx val="2"/>
          <c:order val="2"/>
          <c:tx>
            <c:strRef>
              <c:f>'määrät koko Suomi'!$D$2</c:f>
              <c:strCache>
                <c:ptCount val="1"/>
                <c:pt idx="0">
                  <c:v>2021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'määrät koko Suomi'!$A$3:$A$14</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'määrät koko Suomi'!$D$3:$D$14</c:f>
              <c:numCache>
                <c:formatCode>General</c:formatCode>
                <c:ptCount val="12"/>
                <c:pt idx="0">
                  <c:v>20374</c:v>
                </c:pt>
                <c:pt idx="1">
                  <c:v>21851</c:v>
                </c:pt>
                <c:pt idx="2">
                  <c:v>24015</c:v>
                </c:pt>
                <c:pt idx="3">
                  <c:v>24259</c:v>
                </c:pt>
                <c:pt idx="4">
                  <c:v>26645</c:v>
                </c:pt>
                <c:pt idx="5">
                  <c:v>26438</c:v>
                </c:pt>
                <c:pt idx="6">
                  <c:v>28788</c:v>
                </c:pt>
                <c:pt idx="7" formatCode="0">
                  <c:v>26422</c:v>
                </c:pt>
                <c:pt idx="8">
                  <c:v>23725</c:v>
                </c:pt>
                <c:pt idx="9">
                  <c:v>25612</c:v>
                </c:pt>
                <c:pt idx="10" formatCode="#,##0">
                  <c:v>30463</c:v>
                </c:pt>
                <c:pt idx="11">
                  <c:v>30951</c:v>
                </c:pt>
              </c:numCache>
            </c:numRef>
          </c:val>
          <c:smooth val="0"/>
          <c:extLst>
            <c:ext xmlns:c16="http://schemas.microsoft.com/office/drawing/2014/chart" uri="{C3380CC4-5D6E-409C-BE32-E72D297353CC}">
              <c16:uniqueId val="{00000002-C201-4CB9-A021-FE545EEA7F16}"/>
            </c:ext>
          </c:extLst>
        </c:ser>
        <c:ser>
          <c:idx val="3"/>
          <c:order val="3"/>
          <c:tx>
            <c:strRef>
              <c:f>'määrät koko Suomi'!$E$2</c:f>
              <c:strCache>
                <c:ptCount val="1"/>
                <c:pt idx="0">
                  <c:v>2022</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'määrät koko Suomi'!$A$3:$A$14</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'määrät koko Suomi'!$E$3:$E$14</c:f>
              <c:numCache>
                <c:formatCode>General</c:formatCode>
                <c:ptCount val="12"/>
                <c:pt idx="0">
                  <c:v>30778</c:v>
                </c:pt>
                <c:pt idx="1">
                  <c:v>33226</c:v>
                </c:pt>
                <c:pt idx="2">
                  <c:v>33840</c:v>
                </c:pt>
                <c:pt idx="3">
                  <c:v>33937</c:v>
                </c:pt>
                <c:pt idx="4">
                  <c:v>31751</c:v>
                </c:pt>
                <c:pt idx="5">
                  <c:v>31363</c:v>
                </c:pt>
                <c:pt idx="6">
                  <c:v>34888</c:v>
                </c:pt>
                <c:pt idx="7">
                  <c:v>32008</c:v>
                </c:pt>
                <c:pt idx="8">
                  <c:v>31909</c:v>
                </c:pt>
                <c:pt idx="9">
                  <c:v>36843</c:v>
                </c:pt>
                <c:pt idx="10">
                  <c:v>34457</c:v>
                </c:pt>
                <c:pt idx="11">
                  <c:v>36168</c:v>
                </c:pt>
              </c:numCache>
            </c:numRef>
          </c:val>
          <c:smooth val="0"/>
          <c:extLst>
            <c:ext xmlns:c16="http://schemas.microsoft.com/office/drawing/2014/chart" uri="{C3380CC4-5D6E-409C-BE32-E72D297353CC}">
              <c16:uniqueId val="{00000003-C201-4CB9-A021-FE545EEA7F16}"/>
            </c:ext>
          </c:extLst>
        </c:ser>
        <c:ser>
          <c:idx val="4"/>
          <c:order val="4"/>
          <c:tx>
            <c:strRef>
              <c:f>'määrät koko Suomi'!$F$2</c:f>
              <c:strCache>
                <c:ptCount val="1"/>
                <c:pt idx="0">
                  <c:v>2023</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'määrät koko Suomi'!$A$3:$A$14</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'määrät koko Suomi'!$F$3:$F$14</c:f>
              <c:numCache>
                <c:formatCode>General</c:formatCode>
                <c:ptCount val="12"/>
                <c:pt idx="0" formatCode="#,##0">
                  <c:v>35114</c:v>
                </c:pt>
                <c:pt idx="1">
                  <c:v>26768</c:v>
                </c:pt>
                <c:pt idx="2">
                  <c:v>31417</c:v>
                </c:pt>
                <c:pt idx="3">
                  <c:v>38095</c:v>
                </c:pt>
                <c:pt idx="4">
                  <c:v>35700</c:v>
                </c:pt>
                <c:pt idx="5">
                  <c:v>32182</c:v>
                </c:pt>
                <c:pt idx="6">
                  <c:v>38270</c:v>
                </c:pt>
                <c:pt idx="7">
                  <c:v>36767</c:v>
                </c:pt>
                <c:pt idx="8">
                  <c:v>36735</c:v>
                </c:pt>
                <c:pt idx="9">
                  <c:v>33874</c:v>
                </c:pt>
                <c:pt idx="10">
                  <c:v>33936</c:v>
                </c:pt>
                <c:pt idx="11" formatCode="#,##0">
                  <c:v>37626</c:v>
                </c:pt>
              </c:numCache>
            </c:numRef>
          </c:val>
          <c:smooth val="0"/>
          <c:extLst>
            <c:ext xmlns:c16="http://schemas.microsoft.com/office/drawing/2014/chart" uri="{C3380CC4-5D6E-409C-BE32-E72D297353CC}">
              <c16:uniqueId val="{00000004-C201-4CB9-A021-FE545EEA7F16}"/>
            </c:ext>
          </c:extLst>
        </c:ser>
        <c:ser>
          <c:idx val="5"/>
          <c:order val="5"/>
          <c:tx>
            <c:strRef>
              <c:f>'määrät koko Suomi'!$G$2</c:f>
              <c:strCache>
                <c:ptCount val="1"/>
                <c:pt idx="0">
                  <c:v>2024</c:v>
                </c:pt>
              </c:strCache>
            </c:strRef>
          </c:tx>
          <c:spPr>
            <a:ln w="76200" cap="rnd">
              <a:solidFill>
                <a:schemeClr val="accent6"/>
              </a:solidFill>
              <a:round/>
            </a:ln>
            <a:effectLst/>
          </c:spPr>
          <c:marker>
            <c:symbol val="circle"/>
            <c:size val="5"/>
            <c:spPr>
              <a:solidFill>
                <a:schemeClr val="accent6"/>
              </a:solidFill>
              <a:ln w="76200">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'määrät koko Suomi'!$A$3:$A$14</c:f>
              <c:strCache>
                <c:ptCount val="12"/>
                <c:pt idx="0">
                  <c:v>tammi</c:v>
                </c:pt>
                <c:pt idx="1">
                  <c:v>helmi</c:v>
                </c:pt>
                <c:pt idx="2">
                  <c:v>maalis</c:v>
                </c:pt>
                <c:pt idx="3">
                  <c:v>huhti</c:v>
                </c:pt>
                <c:pt idx="4">
                  <c:v>touko</c:v>
                </c:pt>
                <c:pt idx="5">
                  <c:v>kesä</c:v>
                </c:pt>
                <c:pt idx="6">
                  <c:v>heinä</c:v>
                </c:pt>
                <c:pt idx="7">
                  <c:v>elo</c:v>
                </c:pt>
                <c:pt idx="8">
                  <c:v>syys</c:v>
                </c:pt>
                <c:pt idx="9">
                  <c:v>loka</c:v>
                </c:pt>
                <c:pt idx="10">
                  <c:v>marras</c:v>
                </c:pt>
                <c:pt idx="11">
                  <c:v>joulu</c:v>
                </c:pt>
              </c:strCache>
            </c:strRef>
          </c:cat>
          <c:val>
            <c:numRef>
              <c:f>'määrät koko Suomi'!$G$3:$G$14</c:f>
              <c:numCache>
                <c:formatCode>General</c:formatCode>
                <c:ptCount val="12"/>
                <c:pt idx="0">
                  <c:v>36303</c:v>
                </c:pt>
                <c:pt idx="1">
                  <c:v>37485</c:v>
                </c:pt>
                <c:pt idx="2">
                  <c:v>36188</c:v>
                </c:pt>
                <c:pt idx="3">
                  <c:v>36440</c:v>
                </c:pt>
                <c:pt idx="4">
                  <c:v>31754</c:v>
                </c:pt>
                <c:pt idx="5">
                  <c:v>33216</c:v>
                </c:pt>
                <c:pt idx="6">
                  <c:v>33706</c:v>
                </c:pt>
                <c:pt idx="7">
                  <c:v>30761</c:v>
                </c:pt>
                <c:pt idx="8" formatCode="#,##0">
                  <c:v>32539</c:v>
                </c:pt>
                <c:pt idx="9">
                  <c:v>29475</c:v>
                </c:pt>
                <c:pt idx="10">
                  <c:v>27680</c:v>
                </c:pt>
                <c:pt idx="11" formatCode="0">
                  <c:v>28946</c:v>
                </c:pt>
              </c:numCache>
            </c:numRef>
          </c:val>
          <c:smooth val="0"/>
          <c:extLst>
            <c:ext xmlns:c16="http://schemas.microsoft.com/office/drawing/2014/chart" uri="{C3380CC4-5D6E-409C-BE32-E72D297353CC}">
              <c16:uniqueId val="{00000005-C201-4CB9-A021-FE545EEA7F16}"/>
            </c:ext>
          </c:extLst>
        </c:ser>
        <c:dLbls>
          <c:dLblPos val="ctr"/>
          <c:showLegendKey val="0"/>
          <c:showVal val="1"/>
          <c:showCatName val="0"/>
          <c:showSerName val="0"/>
          <c:showPercent val="0"/>
          <c:showBubbleSize val="0"/>
        </c:dLbls>
        <c:marker val="1"/>
        <c:smooth val="0"/>
        <c:axId val="1778307376"/>
        <c:axId val="1725631120"/>
      </c:lineChart>
      <c:catAx>
        <c:axId val="1778307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725631120"/>
        <c:crosses val="autoZero"/>
        <c:auto val="1"/>
        <c:lblAlgn val="ctr"/>
        <c:lblOffset val="100"/>
        <c:noMultiLvlLbl val="0"/>
      </c:catAx>
      <c:valAx>
        <c:axId val="1725631120"/>
        <c:scaling>
          <c:orientation val="minMax"/>
          <c:max val="4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778307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cap="all" spc="50" baseline="0">
                <a:solidFill>
                  <a:schemeClr val="tx1">
                    <a:lumMod val="65000"/>
                    <a:lumOff val="35000"/>
                  </a:schemeClr>
                </a:solidFill>
                <a:latin typeface="+mn-lt"/>
                <a:ea typeface="+mn-ea"/>
                <a:cs typeface="+mn-cs"/>
              </a:defRPr>
            </a:pPr>
            <a:r>
              <a:rPr lang="fi-FI" sz="1600" dirty="0"/>
              <a:t>jokaisen vastaajaryhmän vastaamien puhelujen määrä nousi</a:t>
            </a:r>
          </a:p>
        </c:rich>
      </c:tx>
      <c:overlay val="0"/>
      <c:spPr>
        <a:noFill/>
        <a:ln>
          <a:noFill/>
        </a:ln>
        <a:effectLst/>
      </c:spPr>
      <c:txPr>
        <a:bodyPr rot="0" spcFirstLastPara="1" vertOverflow="ellipsis" vert="horz" wrap="square" anchor="ctr" anchorCtr="1"/>
        <a:lstStyle/>
        <a:p>
          <a:pPr>
            <a:defRPr sz="1600" b="1" i="0" u="none" strike="noStrike" kern="1200" cap="all" spc="50" baseline="0">
              <a:solidFill>
                <a:schemeClr val="tx1">
                  <a:lumMod val="65000"/>
                  <a:lumOff val="35000"/>
                </a:schemeClr>
              </a:solidFill>
              <a:latin typeface="+mn-lt"/>
              <a:ea typeface="+mn-ea"/>
              <a:cs typeface="+mn-cs"/>
            </a:defRPr>
          </a:pPr>
          <a:endParaRPr lang="fi-FI"/>
        </a:p>
      </c:txPr>
    </c:title>
    <c:autoTitleDeleted val="0"/>
    <c:plotArea>
      <c:layout/>
      <c:areaChart>
        <c:grouping val="stacked"/>
        <c:varyColors val="0"/>
        <c:ser>
          <c:idx val="0"/>
          <c:order val="0"/>
          <c:tx>
            <c:strRef>
              <c:f>vastaajat!$A$55</c:f>
              <c:strCache>
                <c:ptCount val="1"/>
                <c:pt idx="0">
                  <c:v>opiskelija</c:v>
                </c:pt>
              </c:strCache>
            </c:strRef>
          </c:tx>
          <c:spPr>
            <a:solidFill>
              <a:schemeClr val="accent2">
                <a:alpha val="74000"/>
              </a:schemeClr>
            </a:solidFill>
            <a:ln>
              <a:noFill/>
            </a:ln>
            <a:effectLst>
              <a:innerShdw blurRad="114300">
                <a:schemeClr val="accent2">
                  <a:lumMod val="75000"/>
                </a:schemeClr>
              </a:innerShdw>
            </a:effectLst>
          </c:spPr>
          <c:dLbls>
            <c:dLbl>
              <c:idx val="1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2">
                          <a:lumMod val="50000"/>
                        </a:schemeClr>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5-CD59-4129-9ACD-AE73536EA55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lumMod val="50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vastaajat!$B$54:$M$54</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vastaajat!$B$55:$M$55</c:f>
              <c:numCache>
                <c:formatCode>General</c:formatCode>
                <c:ptCount val="12"/>
                <c:pt idx="0">
                  <c:v>980</c:v>
                </c:pt>
                <c:pt idx="1">
                  <c:v>748</c:v>
                </c:pt>
                <c:pt idx="2">
                  <c:v>1387</c:v>
                </c:pt>
                <c:pt idx="3">
                  <c:v>1331</c:v>
                </c:pt>
                <c:pt idx="4">
                  <c:v>1609</c:v>
                </c:pt>
                <c:pt idx="5">
                  <c:v>1822</c:v>
                </c:pt>
                <c:pt idx="6">
                  <c:v>1660</c:v>
                </c:pt>
                <c:pt idx="7">
                  <c:v>1390</c:v>
                </c:pt>
                <c:pt idx="8">
                  <c:v>1368</c:v>
                </c:pt>
                <c:pt idx="9">
                  <c:v>1677</c:v>
                </c:pt>
                <c:pt idx="10">
                  <c:v>1459</c:v>
                </c:pt>
                <c:pt idx="11">
                  <c:v>4031</c:v>
                </c:pt>
              </c:numCache>
            </c:numRef>
          </c:val>
          <c:extLst>
            <c:ext xmlns:c16="http://schemas.microsoft.com/office/drawing/2014/chart" uri="{C3380CC4-5D6E-409C-BE32-E72D297353CC}">
              <c16:uniqueId val="{00000000-CD59-4129-9ACD-AE73536EA552}"/>
            </c:ext>
          </c:extLst>
        </c:ser>
        <c:ser>
          <c:idx val="1"/>
          <c:order val="1"/>
          <c:tx>
            <c:strRef>
              <c:f>vastaajat!$A$56</c:f>
              <c:strCache>
                <c:ptCount val="1"/>
                <c:pt idx="0">
                  <c:v>työntekijä</c:v>
                </c:pt>
              </c:strCache>
            </c:strRef>
          </c:tx>
          <c:spPr>
            <a:solidFill>
              <a:schemeClr val="accent4">
                <a:alpha val="74000"/>
              </a:schemeClr>
            </a:solidFill>
            <a:ln>
              <a:noFill/>
            </a:ln>
            <a:effectLst>
              <a:innerShdw blurRad="114300">
                <a:schemeClr val="accent4">
                  <a:lumMod val="75000"/>
                </a:schemeClr>
              </a:innerShdw>
            </a:effectLst>
          </c:spPr>
          <c:dLbls>
            <c:dLbl>
              <c:idx val="1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4">
                          <a:lumMod val="50000"/>
                        </a:schemeClr>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4-CD59-4129-9ACD-AE73536EA55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lumMod val="50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vastaajat!$B$54:$M$54</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vastaajat!$B$56:$M$56</c:f>
              <c:numCache>
                <c:formatCode>General</c:formatCode>
                <c:ptCount val="12"/>
                <c:pt idx="0">
                  <c:v>15405</c:v>
                </c:pt>
                <c:pt idx="1">
                  <c:v>19356</c:v>
                </c:pt>
                <c:pt idx="2">
                  <c:v>20612</c:v>
                </c:pt>
                <c:pt idx="3">
                  <c:v>21301</c:v>
                </c:pt>
                <c:pt idx="4">
                  <c:v>22240</c:v>
                </c:pt>
                <c:pt idx="5">
                  <c:v>22754</c:v>
                </c:pt>
                <c:pt idx="6">
                  <c:v>24336</c:v>
                </c:pt>
                <c:pt idx="7">
                  <c:v>42800</c:v>
                </c:pt>
                <c:pt idx="8">
                  <c:v>41915</c:v>
                </c:pt>
                <c:pt idx="9">
                  <c:v>49417</c:v>
                </c:pt>
                <c:pt idx="10">
                  <c:v>47654</c:v>
                </c:pt>
                <c:pt idx="11">
                  <c:v>52033</c:v>
                </c:pt>
              </c:numCache>
            </c:numRef>
          </c:val>
          <c:extLst>
            <c:ext xmlns:c16="http://schemas.microsoft.com/office/drawing/2014/chart" uri="{C3380CC4-5D6E-409C-BE32-E72D297353CC}">
              <c16:uniqueId val="{00000001-CD59-4129-9ACD-AE73536EA552}"/>
            </c:ext>
          </c:extLst>
        </c:ser>
        <c:ser>
          <c:idx val="2"/>
          <c:order val="2"/>
          <c:tx>
            <c:strRef>
              <c:f>vastaajat!$A$57</c:f>
              <c:strCache>
                <c:ptCount val="1"/>
                <c:pt idx="0">
                  <c:v>vapaaehtoinen</c:v>
                </c:pt>
              </c:strCache>
            </c:strRef>
          </c:tx>
          <c:spPr>
            <a:solidFill>
              <a:schemeClr val="accent6">
                <a:alpha val="74000"/>
              </a:schemeClr>
            </a:solidFill>
            <a:ln>
              <a:noFill/>
            </a:ln>
            <a:effectLst>
              <a:innerShdw blurRad="114300">
                <a:schemeClr val="accent6">
                  <a:lumMod val="75000"/>
                </a:schemeClr>
              </a:innerShdw>
            </a:effectLst>
          </c:spPr>
          <c:dLbls>
            <c:dLbl>
              <c:idx val="11"/>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accent6">
                          <a:lumMod val="50000"/>
                        </a:schemeClr>
                      </a:solidFill>
                      <a:latin typeface="+mn-lt"/>
                      <a:ea typeface="+mn-ea"/>
                      <a:cs typeface="+mn-cs"/>
                    </a:defRPr>
                  </a:pPr>
                  <a:endParaRPr lang="fi-FI"/>
                </a:p>
              </c:txPr>
              <c:showLegendKey val="0"/>
              <c:showVal val="1"/>
              <c:showCatName val="0"/>
              <c:showSerName val="0"/>
              <c:showPercent val="0"/>
              <c:showBubbleSize val="0"/>
              <c:extLst>
                <c:ext xmlns:c16="http://schemas.microsoft.com/office/drawing/2014/chart" uri="{C3380CC4-5D6E-409C-BE32-E72D297353CC}">
                  <c16:uniqueId val="{00000003-CD59-4129-9ACD-AE73536EA552}"/>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6">
                        <a:lumMod val="50000"/>
                      </a:schemeClr>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vastaajat!$B$54:$M$54</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vastaajat!$B$57:$M$57</c:f>
              <c:numCache>
                <c:formatCode>General</c:formatCode>
                <c:ptCount val="12"/>
                <c:pt idx="0">
                  <c:v>24863</c:v>
                </c:pt>
                <c:pt idx="1">
                  <c:v>27011</c:v>
                </c:pt>
                <c:pt idx="2">
                  <c:v>28136</c:v>
                </c:pt>
                <c:pt idx="3">
                  <c:v>26833</c:v>
                </c:pt>
                <c:pt idx="4">
                  <c:v>28853</c:v>
                </c:pt>
                <c:pt idx="5">
                  <c:v>29717</c:v>
                </c:pt>
                <c:pt idx="6">
                  <c:v>31592</c:v>
                </c:pt>
                <c:pt idx="7">
                  <c:v>45924</c:v>
                </c:pt>
                <c:pt idx="8">
                  <c:v>42126</c:v>
                </c:pt>
                <c:pt idx="9">
                  <c:v>42130</c:v>
                </c:pt>
                <c:pt idx="10">
                  <c:v>37796</c:v>
                </c:pt>
                <c:pt idx="11">
                  <c:v>44888</c:v>
                </c:pt>
              </c:numCache>
            </c:numRef>
          </c:val>
          <c:extLst>
            <c:ext xmlns:c16="http://schemas.microsoft.com/office/drawing/2014/chart" uri="{C3380CC4-5D6E-409C-BE32-E72D297353CC}">
              <c16:uniqueId val="{00000002-CD59-4129-9ACD-AE73536EA552}"/>
            </c:ext>
          </c:extLst>
        </c:ser>
        <c:dLbls>
          <c:showLegendKey val="0"/>
          <c:showVal val="1"/>
          <c:showCatName val="0"/>
          <c:showSerName val="0"/>
          <c:showPercent val="0"/>
          <c:showBubbleSize val="0"/>
        </c:dLbls>
        <c:axId val="1416531920"/>
        <c:axId val="1416530960"/>
      </c:areaChart>
      <c:catAx>
        <c:axId val="1416531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20" normalizeH="0" baseline="0">
                <a:solidFill>
                  <a:schemeClr val="tx1">
                    <a:lumMod val="65000"/>
                    <a:lumOff val="35000"/>
                  </a:schemeClr>
                </a:solidFill>
                <a:latin typeface="+mn-lt"/>
                <a:ea typeface="+mn-ea"/>
                <a:cs typeface="+mn-cs"/>
              </a:defRPr>
            </a:pPr>
            <a:endParaRPr lang="fi-FI"/>
          </a:p>
        </c:txPr>
        <c:crossAx val="1416530960"/>
        <c:crosses val="autoZero"/>
        <c:auto val="1"/>
        <c:lblAlgn val="ctr"/>
        <c:lblOffset val="100"/>
        <c:noMultiLvlLbl val="0"/>
      </c:catAx>
      <c:valAx>
        <c:axId val="1416530960"/>
        <c:scaling>
          <c:orientation val="minMax"/>
          <c:max val="110000"/>
          <c:min val="0"/>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i-FI"/>
          </a:p>
        </c:txPr>
        <c:crossAx val="1416531920"/>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i-FI"/>
        </a:p>
      </c:txPr>
    </c:legend>
    <c:plotVisOnly val="1"/>
    <c:dispBlanksAs val="zero"/>
    <c:showDLblsOverMax val="0"/>
  </c:chart>
  <c:spPr>
    <a:noFill/>
    <a:ln>
      <a:noFill/>
    </a:ln>
    <a:effectLst/>
  </c:spPr>
  <c:txPr>
    <a:bodyPr/>
    <a:lstStyle/>
    <a:p>
      <a:pPr>
        <a:defRPr/>
      </a:pPr>
      <a:endParaRPr lang="fi-FI"/>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r>
              <a:rPr lang="fi-FI" sz="1600" dirty="0"/>
              <a:t>Vapaaehtoiset</a:t>
            </a:r>
            <a:r>
              <a:rPr lang="fi-FI" sz="1600" baseline="0" dirty="0"/>
              <a:t> vastasivat </a:t>
            </a:r>
            <a:br>
              <a:rPr lang="fi-FI" sz="1600" baseline="0" dirty="0"/>
            </a:br>
            <a:r>
              <a:rPr lang="fi-FI" sz="1600" baseline="0" dirty="0"/>
              <a:t>45%:iin soitoista 2024</a:t>
            </a:r>
            <a:endParaRPr lang="fi-FI" sz="1600" dirty="0"/>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tx1">
                  <a:lumMod val="65000"/>
                  <a:lumOff val="35000"/>
                </a:schemeClr>
              </a:solidFill>
              <a:latin typeface="+mn-lt"/>
              <a:ea typeface="+mn-ea"/>
              <a:cs typeface="+mn-cs"/>
            </a:defRPr>
          </a:pPr>
          <a:endParaRPr lang="fi-FI"/>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FEC-465D-AC11-3AFA41DEDF84}"/>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FEC-465D-AC11-3AFA41DEDF84}"/>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1FEC-465D-AC11-3AFA41DEDF84}"/>
              </c:ext>
            </c:extLst>
          </c:dPt>
          <c:dLbls>
            <c:dLbl>
              <c:idx val="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fi-FI"/>
                </a:p>
              </c:txPr>
              <c:dLblPos val="inEnd"/>
              <c:showLegendKey val="0"/>
              <c:showVal val="0"/>
              <c:showCatName val="0"/>
              <c:showSerName val="0"/>
              <c:showPercent val="1"/>
              <c:showBubbleSize val="0"/>
              <c:extLst>
                <c:ext xmlns:c16="http://schemas.microsoft.com/office/drawing/2014/chart" uri="{C3380CC4-5D6E-409C-BE32-E72D297353CC}">
                  <c16:uniqueId val="{00000001-1FEC-465D-AC11-3AFA41DEDF84}"/>
                </c:ext>
              </c:extLst>
            </c:dLbl>
            <c:dLbl>
              <c:idx val="1"/>
              <c:tx>
                <c:rich>
                  <a:bodyPr/>
                  <a:lstStyle/>
                  <a:p>
                    <a:r>
                      <a:rPr lang="en-US"/>
                      <a:t>52 %</a:t>
                    </a:r>
                  </a:p>
                </c:rich>
              </c:tx>
              <c:dLblPos val="inEnd"/>
              <c:showLegendKey val="0"/>
              <c:showVal val="0"/>
              <c:showCatName val="0"/>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1FEC-465D-AC11-3AFA41DEDF84}"/>
                </c:ext>
              </c:extLst>
            </c:dLbl>
            <c:dLbl>
              <c:idx val="2"/>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fi-FI"/>
                </a:p>
              </c:txPr>
              <c:dLblPos val="inEnd"/>
              <c:showLegendKey val="0"/>
              <c:showVal val="0"/>
              <c:showCatName val="0"/>
              <c:showSerName val="0"/>
              <c:showPercent val="1"/>
              <c:showBubbleSize val="0"/>
              <c:extLst>
                <c:ext xmlns:c16="http://schemas.microsoft.com/office/drawing/2014/chart" uri="{C3380CC4-5D6E-409C-BE32-E72D297353CC}">
                  <c16:uniqueId val="{00000005-1FEC-465D-AC11-3AFA41DEDF84}"/>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lt1"/>
                    </a:solidFill>
                    <a:latin typeface="+mn-lt"/>
                    <a:ea typeface="+mn-ea"/>
                    <a:cs typeface="+mn-cs"/>
                  </a:defRPr>
                </a:pPr>
                <a:endParaRPr lang="fi-FI"/>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vastaajat!$X$54:$X$56</c:f>
              <c:strCache>
                <c:ptCount val="3"/>
                <c:pt idx="0">
                  <c:v>opiskelija</c:v>
                </c:pt>
                <c:pt idx="1">
                  <c:v>työntekijä</c:v>
                </c:pt>
                <c:pt idx="2">
                  <c:v>vapaaehtoinen</c:v>
                </c:pt>
              </c:strCache>
            </c:strRef>
          </c:cat>
          <c:val>
            <c:numRef>
              <c:f>vastaajat!$Y$54:$Y$56</c:f>
              <c:numCache>
                <c:formatCode>General</c:formatCode>
                <c:ptCount val="3"/>
                <c:pt idx="0">
                  <c:v>4</c:v>
                </c:pt>
                <c:pt idx="1">
                  <c:v>52</c:v>
                </c:pt>
                <c:pt idx="2">
                  <c:v>45</c:v>
                </c:pt>
              </c:numCache>
            </c:numRef>
          </c:val>
          <c:extLst>
            <c:ext xmlns:c16="http://schemas.microsoft.com/office/drawing/2014/chart" uri="{C3380CC4-5D6E-409C-BE32-E72D297353CC}">
              <c16:uniqueId val="{00000006-1FEC-465D-AC11-3AFA41DEDF84}"/>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cap="none" spc="50" normalizeH="0" baseline="0">
                <a:solidFill>
                  <a:schemeClr val="tx1">
                    <a:lumMod val="65000"/>
                    <a:lumOff val="35000"/>
                  </a:schemeClr>
                </a:solidFill>
                <a:latin typeface="+mj-lt"/>
                <a:ea typeface="+mj-ea"/>
                <a:cs typeface="+mj-cs"/>
              </a:defRPr>
            </a:pPr>
            <a:r>
              <a:rPr lang="fi-FI" sz="1800" b="0" i="0" u="none" strike="noStrike" kern="1200" cap="none" spc="50" normalizeH="0" baseline="0">
                <a:solidFill>
                  <a:sysClr val="windowText" lastClr="000000">
                    <a:lumMod val="65000"/>
                    <a:lumOff val="35000"/>
                  </a:sysClr>
                </a:solidFill>
                <a:effectLst/>
              </a:rPr>
              <a:t>MIELI Kriisipuhelimessa käytyjen kriisikeskustelujen keskeiset soittosyyt 2019-2024 (%)</a:t>
            </a:r>
          </a:p>
        </c:rich>
      </c:tx>
      <c:overlay val="0"/>
      <c:spPr>
        <a:noFill/>
        <a:ln>
          <a:noFill/>
        </a:ln>
        <a:effectLst/>
      </c:spPr>
      <c:txPr>
        <a:bodyPr rot="0" spcFirstLastPara="1" vertOverflow="ellipsis" vert="horz" wrap="square" anchor="ctr" anchorCtr="1"/>
        <a:lstStyle/>
        <a:p>
          <a:pPr>
            <a:defRPr sz="1800" b="0" i="0" u="none" strike="noStrike" kern="1200" cap="none" spc="50" normalizeH="0" baseline="0">
              <a:solidFill>
                <a:schemeClr val="tx1">
                  <a:lumMod val="65000"/>
                  <a:lumOff val="35000"/>
                </a:schemeClr>
              </a:solidFill>
              <a:latin typeface="+mj-lt"/>
              <a:ea typeface="+mj-ea"/>
              <a:cs typeface="+mj-cs"/>
            </a:defRPr>
          </a:pPr>
          <a:endParaRPr lang="fi-FI"/>
        </a:p>
      </c:txPr>
    </c:title>
    <c:autoTitleDeleted val="0"/>
    <c:plotArea>
      <c:layout/>
      <c:barChart>
        <c:barDir val="col"/>
        <c:grouping val="clustered"/>
        <c:varyColors val="0"/>
        <c:ser>
          <c:idx val="0"/>
          <c:order val="0"/>
          <c:tx>
            <c:strRef>
              <c:f>' syyt'!$B$2</c:f>
              <c:strCache>
                <c:ptCount val="1"/>
                <c:pt idx="0">
                  <c:v>6 kk 2019</c:v>
                </c:pt>
              </c:strCache>
            </c:strRef>
          </c:tx>
          <c:spPr>
            <a:solidFill>
              <a:schemeClr val="accent1">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syyt'!$A$3:$A$8</c:f>
              <c:strCache>
                <c:ptCount val="6"/>
                <c:pt idx="0">
                  <c:v>paha olo</c:v>
                </c:pt>
                <c:pt idx="1">
                  <c:v>ihmissuhdeongelma</c:v>
                </c:pt>
                <c:pt idx="2">
                  <c:v>arjessa selviytymisen ongelmat</c:v>
                </c:pt>
                <c:pt idx="3">
                  <c:v>oma sairaus</c:v>
                </c:pt>
                <c:pt idx="4">
                  <c:v>itsetuhoisuus</c:v>
                </c:pt>
                <c:pt idx="5">
                  <c:v>yksinäisyys</c:v>
                </c:pt>
              </c:strCache>
            </c:strRef>
          </c:cat>
          <c:val>
            <c:numRef>
              <c:f>' syyt'!$B$3:$B$8</c:f>
              <c:numCache>
                <c:formatCode>General</c:formatCode>
                <c:ptCount val="6"/>
                <c:pt idx="0">
                  <c:v>13</c:v>
                </c:pt>
                <c:pt idx="1">
                  <c:v>15</c:v>
                </c:pt>
                <c:pt idx="2">
                  <c:v>10</c:v>
                </c:pt>
                <c:pt idx="3">
                  <c:v>8</c:v>
                </c:pt>
                <c:pt idx="4">
                  <c:v>6</c:v>
                </c:pt>
                <c:pt idx="5">
                  <c:v>6</c:v>
                </c:pt>
              </c:numCache>
            </c:numRef>
          </c:val>
          <c:extLst>
            <c:ext xmlns:c16="http://schemas.microsoft.com/office/drawing/2014/chart" uri="{C3380CC4-5D6E-409C-BE32-E72D297353CC}">
              <c16:uniqueId val="{00000000-2733-4250-BAD2-AED4A060308D}"/>
            </c:ext>
          </c:extLst>
        </c:ser>
        <c:ser>
          <c:idx val="1"/>
          <c:order val="1"/>
          <c:tx>
            <c:strRef>
              <c:f>' syyt'!$C$2</c:f>
              <c:strCache>
                <c:ptCount val="1"/>
                <c:pt idx="0">
                  <c:v>2020</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syyt'!$A$3:$A$8</c:f>
              <c:strCache>
                <c:ptCount val="6"/>
                <c:pt idx="0">
                  <c:v>paha olo</c:v>
                </c:pt>
                <c:pt idx="1">
                  <c:v>ihmissuhdeongelma</c:v>
                </c:pt>
                <c:pt idx="2">
                  <c:v>arjessa selviytymisen ongelmat</c:v>
                </c:pt>
                <c:pt idx="3">
                  <c:v>oma sairaus</c:v>
                </c:pt>
                <c:pt idx="4">
                  <c:v>itsetuhoisuus</c:v>
                </c:pt>
                <c:pt idx="5">
                  <c:v>yksinäisyys</c:v>
                </c:pt>
              </c:strCache>
            </c:strRef>
          </c:cat>
          <c:val>
            <c:numRef>
              <c:f>' syyt'!$C$3:$C$8</c:f>
              <c:numCache>
                <c:formatCode>General</c:formatCode>
                <c:ptCount val="6"/>
                <c:pt idx="0">
                  <c:v>15</c:v>
                </c:pt>
                <c:pt idx="1">
                  <c:v>13</c:v>
                </c:pt>
                <c:pt idx="2">
                  <c:v>10</c:v>
                </c:pt>
                <c:pt idx="3">
                  <c:v>7</c:v>
                </c:pt>
                <c:pt idx="4">
                  <c:v>7</c:v>
                </c:pt>
                <c:pt idx="5">
                  <c:v>6</c:v>
                </c:pt>
              </c:numCache>
            </c:numRef>
          </c:val>
          <c:extLst>
            <c:ext xmlns:c16="http://schemas.microsoft.com/office/drawing/2014/chart" uri="{C3380CC4-5D6E-409C-BE32-E72D297353CC}">
              <c16:uniqueId val="{00000001-2733-4250-BAD2-AED4A060308D}"/>
            </c:ext>
          </c:extLst>
        </c:ser>
        <c:ser>
          <c:idx val="2"/>
          <c:order val="2"/>
          <c:tx>
            <c:strRef>
              <c:f>' syyt'!$D$2</c:f>
              <c:strCache>
                <c:ptCount val="1"/>
                <c:pt idx="0">
                  <c:v>2021</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syyt'!$A$3:$A$8</c:f>
              <c:strCache>
                <c:ptCount val="6"/>
                <c:pt idx="0">
                  <c:v>paha olo</c:v>
                </c:pt>
                <c:pt idx="1">
                  <c:v>ihmissuhdeongelma</c:v>
                </c:pt>
                <c:pt idx="2">
                  <c:v>arjessa selviytymisen ongelmat</c:v>
                </c:pt>
                <c:pt idx="3">
                  <c:v>oma sairaus</c:v>
                </c:pt>
                <c:pt idx="4">
                  <c:v>itsetuhoisuus</c:v>
                </c:pt>
                <c:pt idx="5">
                  <c:v>yksinäisyys</c:v>
                </c:pt>
              </c:strCache>
            </c:strRef>
          </c:cat>
          <c:val>
            <c:numRef>
              <c:f>' syyt'!$D$3:$D$8</c:f>
              <c:numCache>
                <c:formatCode>General</c:formatCode>
                <c:ptCount val="6"/>
                <c:pt idx="0">
                  <c:v>16</c:v>
                </c:pt>
                <c:pt idx="1">
                  <c:v>14</c:v>
                </c:pt>
                <c:pt idx="2">
                  <c:v>11</c:v>
                </c:pt>
                <c:pt idx="3">
                  <c:v>7</c:v>
                </c:pt>
                <c:pt idx="4">
                  <c:v>7</c:v>
                </c:pt>
                <c:pt idx="5">
                  <c:v>6</c:v>
                </c:pt>
              </c:numCache>
            </c:numRef>
          </c:val>
          <c:extLst>
            <c:ext xmlns:c16="http://schemas.microsoft.com/office/drawing/2014/chart" uri="{C3380CC4-5D6E-409C-BE32-E72D297353CC}">
              <c16:uniqueId val="{00000002-2733-4250-BAD2-AED4A060308D}"/>
            </c:ext>
          </c:extLst>
        </c:ser>
        <c:ser>
          <c:idx val="3"/>
          <c:order val="3"/>
          <c:tx>
            <c:strRef>
              <c:f>' syyt'!$E$2</c:f>
              <c:strCache>
                <c:ptCount val="1"/>
                <c:pt idx="0">
                  <c:v>2022</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syyt'!$A$3:$A$8</c:f>
              <c:strCache>
                <c:ptCount val="6"/>
                <c:pt idx="0">
                  <c:v>paha olo</c:v>
                </c:pt>
                <c:pt idx="1">
                  <c:v>ihmissuhdeongelma</c:v>
                </c:pt>
                <c:pt idx="2">
                  <c:v>arjessa selviytymisen ongelmat</c:v>
                </c:pt>
                <c:pt idx="3">
                  <c:v>oma sairaus</c:v>
                </c:pt>
                <c:pt idx="4">
                  <c:v>itsetuhoisuus</c:v>
                </c:pt>
                <c:pt idx="5">
                  <c:v>yksinäisyys</c:v>
                </c:pt>
              </c:strCache>
            </c:strRef>
          </c:cat>
          <c:val>
            <c:numRef>
              <c:f>' syyt'!$E$3:$E$8</c:f>
              <c:numCache>
                <c:formatCode>General</c:formatCode>
                <c:ptCount val="6"/>
                <c:pt idx="0">
                  <c:v>17</c:v>
                </c:pt>
                <c:pt idx="1">
                  <c:v>13</c:v>
                </c:pt>
                <c:pt idx="2">
                  <c:v>11</c:v>
                </c:pt>
                <c:pt idx="3">
                  <c:v>7</c:v>
                </c:pt>
                <c:pt idx="4">
                  <c:v>6</c:v>
                </c:pt>
                <c:pt idx="5">
                  <c:v>7</c:v>
                </c:pt>
              </c:numCache>
            </c:numRef>
          </c:val>
          <c:extLst>
            <c:ext xmlns:c16="http://schemas.microsoft.com/office/drawing/2014/chart" uri="{C3380CC4-5D6E-409C-BE32-E72D297353CC}">
              <c16:uniqueId val="{00000003-2733-4250-BAD2-AED4A060308D}"/>
            </c:ext>
          </c:extLst>
        </c:ser>
        <c:ser>
          <c:idx val="4"/>
          <c:order val="4"/>
          <c:tx>
            <c:strRef>
              <c:f>' syyt'!$F$2</c:f>
              <c:strCache>
                <c:ptCount val="1"/>
                <c:pt idx="0">
                  <c:v>2023</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syyt'!$A$3:$A$8</c:f>
              <c:strCache>
                <c:ptCount val="6"/>
                <c:pt idx="0">
                  <c:v>paha olo</c:v>
                </c:pt>
                <c:pt idx="1">
                  <c:v>ihmissuhdeongelma</c:v>
                </c:pt>
                <c:pt idx="2">
                  <c:v>arjessa selviytymisen ongelmat</c:v>
                </c:pt>
                <c:pt idx="3">
                  <c:v>oma sairaus</c:v>
                </c:pt>
                <c:pt idx="4">
                  <c:v>itsetuhoisuus</c:v>
                </c:pt>
                <c:pt idx="5">
                  <c:v>yksinäisyys</c:v>
                </c:pt>
              </c:strCache>
            </c:strRef>
          </c:cat>
          <c:val>
            <c:numRef>
              <c:f>' syyt'!$F$3:$F$8</c:f>
              <c:numCache>
                <c:formatCode>General</c:formatCode>
                <c:ptCount val="6"/>
                <c:pt idx="0">
                  <c:v>17</c:v>
                </c:pt>
                <c:pt idx="1">
                  <c:v>14</c:v>
                </c:pt>
                <c:pt idx="2">
                  <c:v>11</c:v>
                </c:pt>
                <c:pt idx="3">
                  <c:v>8</c:v>
                </c:pt>
                <c:pt idx="4">
                  <c:v>7</c:v>
                </c:pt>
                <c:pt idx="5">
                  <c:v>7</c:v>
                </c:pt>
              </c:numCache>
            </c:numRef>
          </c:val>
          <c:extLst>
            <c:ext xmlns:c16="http://schemas.microsoft.com/office/drawing/2014/chart" uri="{C3380CC4-5D6E-409C-BE32-E72D297353CC}">
              <c16:uniqueId val="{00000004-2733-4250-BAD2-AED4A060308D}"/>
            </c:ext>
          </c:extLst>
        </c:ser>
        <c:ser>
          <c:idx val="5"/>
          <c:order val="5"/>
          <c:tx>
            <c:strRef>
              <c:f>' syyt'!$G$2</c:f>
              <c:strCache>
                <c:ptCount val="1"/>
                <c:pt idx="0">
                  <c:v>2024</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syyt'!$A$3:$A$8</c:f>
              <c:strCache>
                <c:ptCount val="6"/>
                <c:pt idx="0">
                  <c:v>paha olo</c:v>
                </c:pt>
                <c:pt idx="1">
                  <c:v>ihmissuhdeongelma</c:v>
                </c:pt>
                <c:pt idx="2">
                  <c:v>arjessa selviytymisen ongelmat</c:v>
                </c:pt>
                <c:pt idx="3">
                  <c:v>oma sairaus</c:v>
                </c:pt>
                <c:pt idx="4">
                  <c:v>itsetuhoisuus</c:v>
                </c:pt>
                <c:pt idx="5">
                  <c:v>yksinäisyys</c:v>
                </c:pt>
              </c:strCache>
            </c:strRef>
          </c:cat>
          <c:val>
            <c:numRef>
              <c:f>' syyt'!$G$3:$G$8</c:f>
              <c:numCache>
                <c:formatCode>General</c:formatCode>
                <c:ptCount val="6"/>
                <c:pt idx="0">
                  <c:v>17</c:v>
                </c:pt>
                <c:pt idx="1">
                  <c:v>13</c:v>
                </c:pt>
                <c:pt idx="2">
                  <c:v>11</c:v>
                </c:pt>
                <c:pt idx="3">
                  <c:v>8</c:v>
                </c:pt>
                <c:pt idx="4">
                  <c:v>7</c:v>
                </c:pt>
                <c:pt idx="5">
                  <c:v>6</c:v>
                </c:pt>
              </c:numCache>
            </c:numRef>
          </c:val>
          <c:extLst>
            <c:ext xmlns:c16="http://schemas.microsoft.com/office/drawing/2014/chart" uri="{C3380CC4-5D6E-409C-BE32-E72D297353CC}">
              <c16:uniqueId val="{00000005-2733-4250-BAD2-AED4A060308D}"/>
            </c:ext>
          </c:extLst>
        </c:ser>
        <c:dLbls>
          <c:dLblPos val="outEnd"/>
          <c:showLegendKey val="0"/>
          <c:showVal val="1"/>
          <c:showCatName val="0"/>
          <c:showSerName val="0"/>
          <c:showPercent val="0"/>
          <c:showBubbleSize val="0"/>
        </c:dLbls>
        <c:gapWidth val="80"/>
        <c:overlap val="25"/>
        <c:axId val="2034699455"/>
        <c:axId val="499175263"/>
      </c:barChart>
      <c:catAx>
        <c:axId val="2034699455"/>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mn-lt"/>
                <a:ea typeface="+mn-ea"/>
                <a:cs typeface="+mn-cs"/>
              </a:defRPr>
            </a:pPr>
            <a:endParaRPr lang="fi-FI"/>
          </a:p>
        </c:txPr>
        <c:crossAx val="499175263"/>
        <c:crosses val="autoZero"/>
        <c:auto val="1"/>
        <c:lblAlgn val="ctr"/>
        <c:lblOffset val="100"/>
        <c:noMultiLvlLbl val="0"/>
      </c:catAx>
      <c:valAx>
        <c:axId val="499175263"/>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i-FI"/>
          </a:p>
        </c:txPr>
        <c:crossAx val="20346994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 syyt'!$B$119</c:f>
              <c:strCache>
                <c:ptCount val="1"/>
                <c:pt idx="0">
                  <c:v>2020</c:v>
                </c:pt>
              </c:strCache>
            </c:strRef>
          </c:tx>
          <c:spPr>
            <a:solidFill>
              <a:schemeClr val="accent1">
                <a:alpha val="70000"/>
              </a:schemeClr>
            </a:solidFill>
            <a:ln>
              <a:noFill/>
            </a:ln>
            <a:effectLst/>
          </c:spPr>
          <c:invertIfNegative val="0"/>
          <c:dLbls>
            <c:dLbl>
              <c:idx val="0"/>
              <c:tx>
                <c:rich>
                  <a:bodyPr/>
                  <a:lstStyle/>
                  <a:p>
                    <a:fld id="{48C6EACF-8C7D-48B7-A566-6B3B9F180FBD}" type="VALUE">
                      <a:rPr lang="en-US" sz="900"/>
                      <a:pPr/>
                      <a:t>[ARVO]</a:t>
                    </a:fld>
                    <a:endParaRPr lang="fi-FI"/>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3EB-4408-9917-B709B770BB7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syyt'!$A$120:$A$122</c:f>
              <c:strCache>
                <c:ptCount val="3"/>
                <c:pt idx="0">
                  <c:v>kriisikeskustelu</c:v>
                </c:pt>
                <c:pt idx="1">
                  <c:v>muu, esim. neuvon kysyminen</c:v>
                </c:pt>
                <c:pt idx="2">
                  <c:v>puhelu keskeytyi - useimmin koska vastaaja joutui rajaamaan keskustelua tai soittaja ei lähtenyt keskusteluun</c:v>
                </c:pt>
              </c:strCache>
            </c:strRef>
          </c:cat>
          <c:val>
            <c:numRef>
              <c:f>' syyt'!$B$120:$B$122</c:f>
              <c:numCache>
                <c:formatCode>General</c:formatCode>
                <c:ptCount val="3"/>
                <c:pt idx="0">
                  <c:v>53</c:v>
                </c:pt>
                <c:pt idx="1">
                  <c:v>38</c:v>
                </c:pt>
                <c:pt idx="2">
                  <c:v>9</c:v>
                </c:pt>
              </c:numCache>
            </c:numRef>
          </c:val>
          <c:extLst>
            <c:ext xmlns:c16="http://schemas.microsoft.com/office/drawing/2014/chart" uri="{C3380CC4-5D6E-409C-BE32-E72D297353CC}">
              <c16:uniqueId val="{00000000-DB6E-4402-904D-02B996DAFEA2}"/>
            </c:ext>
          </c:extLst>
        </c:ser>
        <c:ser>
          <c:idx val="1"/>
          <c:order val="1"/>
          <c:tx>
            <c:strRef>
              <c:f>' syyt'!$C$119</c:f>
              <c:strCache>
                <c:ptCount val="1"/>
                <c:pt idx="0">
                  <c:v>2021</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syyt'!$A$120:$A$122</c:f>
              <c:strCache>
                <c:ptCount val="3"/>
                <c:pt idx="0">
                  <c:v>kriisikeskustelu</c:v>
                </c:pt>
                <c:pt idx="1">
                  <c:v>muu, esim. neuvon kysyminen</c:v>
                </c:pt>
                <c:pt idx="2">
                  <c:v>puhelu keskeytyi - useimmin koska vastaaja joutui rajaamaan keskustelua tai soittaja ei lähtenyt keskusteluun</c:v>
                </c:pt>
              </c:strCache>
            </c:strRef>
          </c:cat>
          <c:val>
            <c:numRef>
              <c:f>' syyt'!$C$120:$C$122</c:f>
              <c:numCache>
                <c:formatCode>General</c:formatCode>
                <c:ptCount val="3"/>
                <c:pt idx="0">
                  <c:v>56</c:v>
                </c:pt>
                <c:pt idx="1">
                  <c:v>36</c:v>
                </c:pt>
                <c:pt idx="2">
                  <c:v>8</c:v>
                </c:pt>
              </c:numCache>
            </c:numRef>
          </c:val>
          <c:extLst>
            <c:ext xmlns:c16="http://schemas.microsoft.com/office/drawing/2014/chart" uri="{C3380CC4-5D6E-409C-BE32-E72D297353CC}">
              <c16:uniqueId val="{00000001-DB6E-4402-904D-02B996DAFEA2}"/>
            </c:ext>
          </c:extLst>
        </c:ser>
        <c:ser>
          <c:idx val="2"/>
          <c:order val="2"/>
          <c:tx>
            <c:strRef>
              <c:f>' syyt'!$D$119</c:f>
              <c:strCache>
                <c:ptCount val="1"/>
                <c:pt idx="0">
                  <c:v>2022</c:v>
                </c:pt>
              </c:strCache>
            </c:strRef>
          </c:tx>
          <c:spPr>
            <a:solidFill>
              <a:schemeClr val="accent3">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syyt'!$A$120:$A$122</c:f>
              <c:strCache>
                <c:ptCount val="3"/>
                <c:pt idx="0">
                  <c:v>kriisikeskustelu</c:v>
                </c:pt>
                <c:pt idx="1">
                  <c:v>muu, esim. neuvon kysyminen</c:v>
                </c:pt>
                <c:pt idx="2">
                  <c:v>puhelu keskeytyi - useimmin koska vastaaja joutui rajaamaan keskustelua tai soittaja ei lähtenyt keskusteluun</c:v>
                </c:pt>
              </c:strCache>
            </c:strRef>
          </c:cat>
          <c:val>
            <c:numRef>
              <c:f>' syyt'!$D$120:$D$122</c:f>
              <c:numCache>
                <c:formatCode>General</c:formatCode>
                <c:ptCount val="3"/>
                <c:pt idx="0">
                  <c:v>58</c:v>
                </c:pt>
                <c:pt idx="1">
                  <c:v>34</c:v>
                </c:pt>
                <c:pt idx="2">
                  <c:v>8</c:v>
                </c:pt>
              </c:numCache>
            </c:numRef>
          </c:val>
          <c:extLst>
            <c:ext xmlns:c16="http://schemas.microsoft.com/office/drawing/2014/chart" uri="{C3380CC4-5D6E-409C-BE32-E72D297353CC}">
              <c16:uniqueId val="{00000002-DB6E-4402-904D-02B996DAFEA2}"/>
            </c:ext>
          </c:extLst>
        </c:ser>
        <c:ser>
          <c:idx val="3"/>
          <c:order val="3"/>
          <c:tx>
            <c:strRef>
              <c:f>' syyt'!$E$119</c:f>
              <c:strCache>
                <c:ptCount val="1"/>
                <c:pt idx="0">
                  <c:v>2023</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syyt'!$A$120:$A$122</c:f>
              <c:strCache>
                <c:ptCount val="3"/>
                <c:pt idx="0">
                  <c:v>kriisikeskustelu</c:v>
                </c:pt>
                <c:pt idx="1">
                  <c:v>muu, esim. neuvon kysyminen</c:v>
                </c:pt>
                <c:pt idx="2">
                  <c:v>puhelu keskeytyi - useimmin koska vastaaja joutui rajaamaan keskustelua tai soittaja ei lähtenyt keskusteluun</c:v>
                </c:pt>
              </c:strCache>
            </c:strRef>
          </c:cat>
          <c:val>
            <c:numRef>
              <c:f>' syyt'!$E$120:$E$122</c:f>
              <c:numCache>
                <c:formatCode>General</c:formatCode>
                <c:ptCount val="3"/>
                <c:pt idx="0">
                  <c:v>60</c:v>
                </c:pt>
                <c:pt idx="1">
                  <c:v>32</c:v>
                </c:pt>
                <c:pt idx="2">
                  <c:v>7</c:v>
                </c:pt>
              </c:numCache>
            </c:numRef>
          </c:val>
          <c:extLst>
            <c:ext xmlns:c16="http://schemas.microsoft.com/office/drawing/2014/chart" uri="{C3380CC4-5D6E-409C-BE32-E72D297353CC}">
              <c16:uniqueId val="{00000003-DB6E-4402-904D-02B996DAFEA2}"/>
            </c:ext>
          </c:extLst>
        </c:ser>
        <c:ser>
          <c:idx val="4"/>
          <c:order val="4"/>
          <c:tx>
            <c:strRef>
              <c:f>' syyt'!$F$119</c:f>
              <c:strCache>
                <c:ptCount val="1"/>
                <c:pt idx="0">
                  <c:v>2024</c:v>
                </c:pt>
              </c:strCache>
            </c:strRef>
          </c:tx>
          <c:spPr>
            <a:solidFill>
              <a:schemeClr val="accent5">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 syyt'!$A$120:$A$122</c:f>
              <c:strCache>
                <c:ptCount val="3"/>
                <c:pt idx="0">
                  <c:v>kriisikeskustelu</c:v>
                </c:pt>
                <c:pt idx="1">
                  <c:v>muu, esim. neuvon kysyminen</c:v>
                </c:pt>
                <c:pt idx="2">
                  <c:v>puhelu keskeytyi - useimmin koska vastaaja joutui rajaamaan keskustelua tai soittaja ei lähtenyt keskusteluun</c:v>
                </c:pt>
              </c:strCache>
            </c:strRef>
          </c:cat>
          <c:val>
            <c:numRef>
              <c:f>' syyt'!$F$120:$F$122</c:f>
              <c:numCache>
                <c:formatCode>General</c:formatCode>
                <c:ptCount val="3"/>
                <c:pt idx="0">
                  <c:v>58</c:v>
                </c:pt>
                <c:pt idx="1">
                  <c:v>31</c:v>
                </c:pt>
                <c:pt idx="2">
                  <c:v>11</c:v>
                </c:pt>
              </c:numCache>
            </c:numRef>
          </c:val>
          <c:extLst>
            <c:ext xmlns:c16="http://schemas.microsoft.com/office/drawing/2014/chart" uri="{C3380CC4-5D6E-409C-BE32-E72D297353CC}">
              <c16:uniqueId val="{00000004-DB6E-4402-904D-02B996DAFEA2}"/>
            </c:ext>
          </c:extLst>
        </c:ser>
        <c:dLbls>
          <c:dLblPos val="outEnd"/>
          <c:showLegendKey val="0"/>
          <c:showVal val="1"/>
          <c:showCatName val="0"/>
          <c:showSerName val="0"/>
          <c:showPercent val="0"/>
          <c:showBubbleSize val="0"/>
        </c:dLbls>
        <c:gapWidth val="80"/>
        <c:overlap val="25"/>
        <c:axId val="468238496"/>
        <c:axId val="875961024"/>
      </c:barChart>
      <c:catAx>
        <c:axId val="468238496"/>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cap="none" spc="20" normalizeH="0" baseline="0">
                <a:solidFill>
                  <a:schemeClr val="tx1">
                    <a:lumMod val="65000"/>
                    <a:lumOff val="35000"/>
                  </a:schemeClr>
                </a:solidFill>
                <a:latin typeface="+mn-lt"/>
                <a:ea typeface="+mn-ea"/>
                <a:cs typeface="+mn-cs"/>
              </a:defRPr>
            </a:pPr>
            <a:endParaRPr lang="fi-FI"/>
          </a:p>
        </c:txPr>
        <c:crossAx val="875961024"/>
        <c:crosses val="autoZero"/>
        <c:auto val="1"/>
        <c:lblAlgn val="ctr"/>
        <c:lblOffset val="100"/>
        <c:noMultiLvlLbl val="0"/>
      </c:catAx>
      <c:valAx>
        <c:axId val="875961024"/>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i-FI"/>
          </a:p>
        </c:txPr>
        <c:crossAx val="468238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fi-FI" sz="1800" b="0" i="0" u="none" strike="noStrike" kern="1200" baseline="0" dirty="0">
                <a:solidFill>
                  <a:sysClr val="windowText" lastClr="000000">
                    <a:lumMod val="65000"/>
                    <a:lumOff val="35000"/>
                  </a:sysClr>
                </a:solidFill>
                <a:effectLst/>
              </a:rPr>
              <a:t>Itsetuhoiset keskustelut/vrk (kpl) 2010-24</a:t>
            </a:r>
            <a:endParaRPr lang="fi-FI" sz="1800" b="1" i="0" u="none" strike="noStrike" kern="1200" baseline="0" dirty="0">
              <a:solidFill>
                <a:sysClr val="windowText" lastClr="000000">
                  <a:lumMod val="65000"/>
                  <a:lumOff val="35000"/>
                </a:sysClr>
              </a:solidFill>
              <a:effectLst/>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fi-FI"/>
        </a:p>
      </c:txPr>
    </c:title>
    <c:autoTitleDeleted val="0"/>
    <c:plotArea>
      <c:layout/>
      <c:lineChart>
        <c:grouping val="standard"/>
        <c:varyColors val="0"/>
        <c:ser>
          <c:idx val="0"/>
          <c:order val="0"/>
          <c:spPr>
            <a:ln w="34925" cap="rnd">
              <a:solidFill>
                <a:schemeClr val="accent6"/>
              </a:solidFill>
              <a:round/>
            </a:ln>
            <a:effectLst>
              <a:outerShdw blurRad="57150" dist="19050" dir="5400000" algn="ctr" rotWithShape="0">
                <a:srgbClr val="000000">
                  <a:alpha val="63000"/>
                </a:srgbClr>
              </a:outerShdw>
            </a:effectLst>
          </c:spPr>
          <c:marker>
            <c:symbol val="none"/>
          </c:marker>
          <c:dLbls>
            <c:dLbl>
              <c:idx val="10"/>
              <c:layout>
                <c:manualLayout>
                  <c:x val="-4.1951562791451326E-2"/>
                  <c:y val="4.051560674451417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A6-48F3-B71C-EA4E2AEC4F5E}"/>
                </c:ext>
              </c:extLst>
            </c:dLbl>
            <c:dLbl>
              <c:idx val="11"/>
              <c:layout>
                <c:manualLayout>
                  <c:x val="-3.7325364720423491E-2"/>
                  <c:y val="0"/>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A6-48F3-B71C-EA4E2AEC4F5E}"/>
                </c:ext>
              </c:extLst>
            </c:dLbl>
            <c:dLbl>
              <c:idx val="12"/>
              <c:layout>
                <c:manualLayout>
                  <c:x val="-3.8747223263727301E-2"/>
                  <c:y val="-3.453126562855799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A6-48F3-B71C-EA4E2AEC4F5E}"/>
                </c:ext>
              </c:extLst>
            </c:dLbl>
            <c:dLbl>
              <c:idx val="14"/>
              <c:tx>
                <c:rich>
                  <a:bodyPr/>
                  <a:lstStyle/>
                  <a:p>
                    <a:r>
                      <a:rPr lang="en-US"/>
                      <a:t>19</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12EF-47A7-9047-38D31DE8C82F}"/>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 syyt'!$C$35:$Q$35</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 syyt'!$C$36:$Q$36</c:f>
              <c:numCache>
                <c:formatCode>General</c:formatCode>
                <c:ptCount val="15"/>
                <c:pt idx="0">
                  <c:v>2.5</c:v>
                </c:pt>
                <c:pt idx="1">
                  <c:v>2.1</c:v>
                </c:pt>
                <c:pt idx="2">
                  <c:v>3.4</c:v>
                </c:pt>
                <c:pt idx="3">
                  <c:v>3.8</c:v>
                </c:pt>
                <c:pt idx="4">
                  <c:v>5.3</c:v>
                </c:pt>
                <c:pt idx="5">
                  <c:v>5.3</c:v>
                </c:pt>
                <c:pt idx="6">
                  <c:v>5.9</c:v>
                </c:pt>
                <c:pt idx="7">
                  <c:v>7.2</c:v>
                </c:pt>
                <c:pt idx="8">
                  <c:v>9</c:v>
                </c:pt>
                <c:pt idx="9">
                  <c:v>9.3000000000000007</c:v>
                </c:pt>
                <c:pt idx="10">
                  <c:v>16.3</c:v>
                </c:pt>
                <c:pt idx="11">
                  <c:v>16.600000000000001</c:v>
                </c:pt>
                <c:pt idx="12">
                  <c:v>16.8</c:v>
                </c:pt>
                <c:pt idx="13">
                  <c:v>16.7</c:v>
                </c:pt>
                <c:pt idx="14">
                  <c:v>18.899999999999999</c:v>
                </c:pt>
              </c:numCache>
            </c:numRef>
          </c:val>
          <c:smooth val="0"/>
          <c:extLst>
            <c:ext xmlns:c16="http://schemas.microsoft.com/office/drawing/2014/chart" uri="{C3380CC4-5D6E-409C-BE32-E72D297353CC}">
              <c16:uniqueId val="{00000002-42A6-48F3-B71C-EA4E2AEC4F5E}"/>
            </c:ext>
          </c:extLst>
        </c:ser>
        <c:dLbls>
          <c:dLblPos val="ctr"/>
          <c:showLegendKey val="0"/>
          <c:showVal val="1"/>
          <c:showCatName val="0"/>
          <c:showSerName val="0"/>
          <c:showPercent val="0"/>
          <c:showBubbleSize val="0"/>
        </c:dLbls>
        <c:smooth val="0"/>
        <c:axId val="1227166816"/>
        <c:axId val="470239488"/>
      </c:lineChart>
      <c:catAx>
        <c:axId val="122716681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470239488"/>
        <c:crosses val="autoZero"/>
        <c:auto val="1"/>
        <c:lblAlgn val="ctr"/>
        <c:lblOffset val="100"/>
        <c:noMultiLvlLbl val="0"/>
      </c:catAx>
      <c:valAx>
        <c:axId val="470239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crossAx val="1227166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i-FI"/>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150E-4C0B-98FB-5F1868DF1EB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150E-4C0B-98FB-5F1868DF1EB9}"/>
              </c:ext>
            </c:extLst>
          </c:dPt>
          <c:dLbls>
            <c:dLbl>
              <c:idx val="1"/>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bg1"/>
                      </a:solidFill>
                      <a:latin typeface="+mn-lt"/>
                      <a:ea typeface="+mn-ea"/>
                      <a:cs typeface="+mn-cs"/>
                    </a:defRPr>
                  </a:pPr>
                  <a:endParaRPr lang="fi-FI"/>
                </a:p>
              </c:txPr>
              <c:dLblPos val="inEnd"/>
              <c:showLegendKey val="0"/>
              <c:showVal val="0"/>
              <c:showCatName val="0"/>
              <c:showSerName val="0"/>
              <c:showPercent val="1"/>
              <c:showBubbleSize val="0"/>
              <c:extLst>
                <c:ext xmlns:c16="http://schemas.microsoft.com/office/drawing/2014/chart" uri="{C3380CC4-5D6E-409C-BE32-E72D297353CC}">
                  <c16:uniqueId val="{00000003-150E-4C0B-98FB-5F1868DF1EB9}"/>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solidFill>
                    <a:latin typeface="+mn-lt"/>
                    <a:ea typeface="+mn-ea"/>
                    <a:cs typeface="+mn-cs"/>
                  </a:defRPr>
                </a:pPr>
                <a:endParaRPr lang="fi-FI"/>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soittajat!$J$95:$J$96</c:f>
              <c:strCache>
                <c:ptCount val="2"/>
                <c:pt idx="0">
                  <c:v>kiittävää</c:v>
                </c:pt>
                <c:pt idx="1">
                  <c:v>kriittistä</c:v>
                </c:pt>
              </c:strCache>
            </c:strRef>
          </c:cat>
          <c:val>
            <c:numRef>
              <c:f>soittajat!$K$95:$K$96</c:f>
              <c:numCache>
                <c:formatCode>General</c:formatCode>
                <c:ptCount val="2"/>
                <c:pt idx="0">
                  <c:v>98</c:v>
                </c:pt>
                <c:pt idx="1">
                  <c:v>2</c:v>
                </c:pt>
              </c:numCache>
            </c:numRef>
          </c:val>
          <c:extLst>
            <c:ext xmlns:c16="http://schemas.microsoft.com/office/drawing/2014/chart" uri="{C3380CC4-5D6E-409C-BE32-E72D297353CC}">
              <c16:uniqueId val="{00000004-150E-4C0B-98FB-5F1868DF1EB9}"/>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r>
              <a:rPr lang="fi-FI" sz="1800" b="1" i="0" u="none" strike="noStrike" kern="1200" cap="none" spc="50" normalizeH="0" baseline="0" dirty="0">
                <a:solidFill>
                  <a:sysClr val="windowText" lastClr="000000">
                    <a:lumMod val="65000"/>
                    <a:lumOff val="35000"/>
                  </a:sysClr>
                </a:solidFill>
              </a:rPr>
              <a:t>Keskustelun keskeiset vaikutukset, kun keskustelusta on ollut hyötyä 2020-2024 (%) </a:t>
            </a:r>
          </a:p>
        </c:rich>
      </c:tx>
      <c:overlay val="0"/>
      <c:spPr>
        <a:noFill/>
        <a:ln>
          <a:noFill/>
        </a:ln>
        <a:effectLst/>
      </c:spPr>
      <c:txPr>
        <a:bodyPr rot="0" spcFirstLastPara="1" vertOverflow="ellipsis" vert="horz" wrap="square" anchor="ctr" anchorCtr="1"/>
        <a:lstStyle/>
        <a:p>
          <a:pPr>
            <a:defRPr sz="1600" b="0" i="0" u="none" strike="noStrike" kern="1200" cap="none" spc="50" normalizeH="0" baseline="0">
              <a:solidFill>
                <a:schemeClr val="tx1">
                  <a:lumMod val="65000"/>
                  <a:lumOff val="35000"/>
                </a:schemeClr>
              </a:solidFill>
              <a:latin typeface="+mj-lt"/>
              <a:ea typeface="+mj-ea"/>
              <a:cs typeface="+mj-cs"/>
            </a:defRPr>
          </a:pPr>
          <a:endParaRPr lang="fi-FI"/>
        </a:p>
      </c:txPr>
    </c:title>
    <c:autoTitleDeleted val="0"/>
    <c:plotArea>
      <c:layout/>
      <c:barChart>
        <c:barDir val="col"/>
        <c:grouping val="clustered"/>
        <c:varyColors val="0"/>
        <c:ser>
          <c:idx val="0"/>
          <c:order val="0"/>
          <c:tx>
            <c:strRef>
              <c:f>soittajat!$B$119</c:f>
              <c:strCache>
                <c:ptCount val="1"/>
                <c:pt idx="0">
                  <c:v>2020</c:v>
                </c:pt>
              </c:strCache>
            </c:strRef>
          </c:tx>
          <c:spPr>
            <a:solidFill>
              <a:schemeClr val="accent1">
                <a:alpha val="70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8-6FE0-4B23-BAB1-29D3FC180013}"/>
                </c:ext>
              </c:extLst>
            </c:dLbl>
            <c:dLbl>
              <c:idx val="5"/>
              <c:delete val="1"/>
              <c:extLst>
                <c:ext xmlns:c15="http://schemas.microsoft.com/office/drawing/2012/chart" uri="{CE6537A1-D6FC-4f65-9D91-7224C49458BB}"/>
                <c:ext xmlns:c16="http://schemas.microsoft.com/office/drawing/2014/chart" uri="{C3380CC4-5D6E-409C-BE32-E72D297353CC}">
                  <c16:uniqueId val="{00000005-6FE0-4B23-BAB1-29D3FC1800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soittajat!$A$120:$A$125</c:f>
              <c:strCache>
                <c:ptCount val="6"/>
                <c:pt idx="0">
                  <c:v>Soittaja: tulin kuulluksi/kohdatuksi, olo helpottui/voin paremmin</c:v>
                </c:pt>
                <c:pt idx="1">
                  <c:v>Soittaja: rauhoituin</c:v>
                </c:pt>
                <c:pt idx="2">
                  <c:v>Soittaja: ryhdyn toimenpiteisiin tilanteen helpottamiseksi</c:v>
                </c:pt>
                <c:pt idx="3">
                  <c:v>Soittaja: sain tietoa / ohjausta palveluihin, mikä auttaa eteenpäin</c:v>
                </c:pt>
                <c:pt idx="4">
                  <c:v>Soittaja: sain lisää ymmärrystä / uusia näkökulmia tilanteeseeni</c:v>
                </c:pt>
                <c:pt idx="5">
                  <c:v>Päivystäjä: soittajan vointi oli parempi puhelun päättyessä</c:v>
                </c:pt>
              </c:strCache>
            </c:strRef>
          </c:cat>
          <c:val>
            <c:numRef>
              <c:f>soittajat!$B$120:$B$125</c:f>
              <c:numCache>
                <c:formatCode>General</c:formatCode>
                <c:ptCount val="6"/>
                <c:pt idx="0">
                  <c:v>24</c:v>
                </c:pt>
                <c:pt idx="1">
                  <c:v>16</c:v>
                </c:pt>
                <c:pt idx="2">
                  <c:v>12</c:v>
                </c:pt>
                <c:pt idx="3">
                  <c:v>9</c:v>
                </c:pt>
                <c:pt idx="4">
                  <c:v>8</c:v>
                </c:pt>
                <c:pt idx="5">
                  <c:v>11</c:v>
                </c:pt>
              </c:numCache>
            </c:numRef>
          </c:val>
          <c:extLst>
            <c:ext xmlns:c16="http://schemas.microsoft.com/office/drawing/2014/chart" uri="{C3380CC4-5D6E-409C-BE32-E72D297353CC}">
              <c16:uniqueId val="{00000000-6FE0-4B23-BAB1-29D3FC180013}"/>
            </c:ext>
          </c:extLst>
        </c:ser>
        <c:ser>
          <c:idx val="1"/>
          <c:order val="1"/>
          <c:tx>
            <c:strRef>
              <c:f>soittajat!$C$119</c:f>
              <c:strCache>
                <c:ptCount val="1"/>
                <c:pt idx="0">
                  <c:v>2021</c:v>
                </c:pt>
              </c:strCache>
            </c:strRef>
          </c:tx>
          <c:spPr>
            <a:solidFill>
              <a:schemeClr val="accent2">
                <a:alpha val="70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9-6FE0-4B23-BAB1-29D3FC180013}"/>
                </c:ext>
              </c:extLst>
            </c:dLbl>
            <c:dLbl>
              <c:idx val="5"/>
              <c:delete val="1"/>
              <c:extLst>
                <c:ext xmlns:c15="http://schemas.microsoft.com/office/drawing/2012/chart" uri="{CE6537A1-D6FC-4f65-9D91-7224C49458BB}"/>
                <c:ext xmlns:c16="http://schemas.microsoft.com/office/drawing/2014/chart" uri="{C3380CC4-5D6E-409C-BE32-E72D297353CC}">
                  <c16:uniqueId val="{00000006-6FE0-4B23-BAB1-29D3FC1800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soittajat!$A$120:$A$125</c:f>
              <c:strCache>
                <c:ptCount val="6"/>
                <c:pt idx="0">
                  <c:v>Soittaja: tulin kuulluksi/kohdatuksi, olo helpottui/voin paremmin</c:v>
                </c:pt>
                <c:pt idx="1">
                  <c:v>Soittaja: rauhoituin</c:v>
                </c:pt>
                <c:pt idx="2">
                  <c:v>Soittaja: ryhdyn toimenpiteisiin tilanteen helpottamiseksi</c:v>
                </c:pt>
                <c:pt idx="3">
                  <c:v>Soittaja: sain tietoa / ohjausta palveluihin, mikä auttaa eteenpäin</c:v>
                </c:pt>
                <c:pt idx="4">
                  <c:v>Soittaja: sain lisää ymmärrystä / uusia näkökulmia tilanteeseeni</c:v>
                </c:pt>
                <c:pt idx="5">
                  <c:v>Päivystäjä: soittajan vointi oli parempi puhelun päättyessä</c:v>
                </c:pt>
              </c:strCache>
            </c:strRef>
          </c:cat>
          <c:val>
            <c:numRef>
              <c:f>soittajat!$C$120:$C$125</c:f>
              <c:numCache>
                <c:formatCode>General</c:formatCode>
                <c:ptCount val="6"/>
                <c:pt idx="0">
                  <c:v>28</c:v>
                </c:pt>
                <c:pt idx="1">
                  <c:v>15</c:v>
                </c:pt>
                <c:pt idx="2">
                  <c:v>11</c:v>
                </c:pt>
                <c:pt idx="3">
                  <c:v>8</c:v>
                </c:pt>
                <c:pt idx="4">
                  <c:v>8</c:v>
                </c:pt>
                <c:pt idx="5">
                  <c:v>11</c:v>
                </c:pt>
              </c:numCache>
            </c:numRef>
          </c:val>
          <c:extLst>
            <c:ext xmlns:c16="http://schemas.microsoft.com/office/drawing/2014/chart" uri="{C3380CC4-5D6E-409C-BE32-E72D297353CC}">
              <c16:uniqueId val="{00000001-6FE0-4B23-BAB1-29D3FC180013}"/>
            </c:ext>
          </c:extLst>
        </c:ser>
        <c:ser>
          <c:idx val="2"/>
          <c:order val="2"/>
          <c:tx>
            <c:strRef>
              <c:f>soittajat!$D$119</c:f>
              <c:strCache>
                <c:ptCount val="1"/>
                <c:pt idx="0">
                  <c:v>2022</c:v>
                </c:pt>
              </c:strCache>
            </c:strRef>
          </c:tx>
          <c:spPr>
            <a:solidFill>
              <a:schemeClr val="accent3">
                <a:alpha val="70000"/>
              </a:schemeClr>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10-6FE0-4B23-BAB1-29D3FC180013}"/>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F-6FE0-4B23-BAB1-29D3FC180013}"/>
                </c:ext>
              </c:extLst>
            </c:dLbl>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E-6FE0-4B23-BAB1-29D3FC180013}"/>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extLst>
                <c:ext xmlns:c16="http://schemas.microsoft.com/office/drawing/2014/chart" uri="{C3380CC4-5D6E-409C-BE32-E72D297353CC}">
                  <c16:uniqueId val="{0000000D-6FE0-4B23-BAB1-29D3FC18001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soittajat!$A$120:$A$125</c:f>
              <c:strCache>
                <c:ptCount val="6"/>
                <c:pt idx="0">
                  <c:v>Soittaja: tulin kuulluksi/kohdatuksi, olo helpottui/voin paremmin</c:v>
                </c:pt>
                <c:pt idx="1">
                  <c:v>Soittaja: rauhoituin</c:v>
                </c:pt>
                <c:pt idx="2">
                  <c:v>Soittaja: ryhdyn toimenpiteisiin tilanteen helpottamiseksi</c:v>
                </c:pt>
                <c:pt idx="3">
                  <c:v>Soittaja: sain tietoa / ohjausta palveluihin, mikä auttaa eteenpäin</c:v>
                </c:pt>
                <c:pt idx="4">
                  <c:v>Soittaja: sain lisää ymmärrystä / uusia näkökulmia tilanteeseeni</c:v>
                </c:pt>
                <c:pt idx="5">
                  <c:v>Päivystäjä: soittajan vointi oli parempi puhelun päättyessä</c:v>
                </c:pt>
              </c:strCache>
            </c:strRef>
          </c:cat>
          <c:val>
            <c:numRef>
              <c:f>soittajat!$D$120:$D$125</c:f>
              <c:numCache>
                <c:formatCode>General</c:formatCode>
                <c:ptCount val="6"/>
                <c:pt idx="0">
                  <c:v>31</c:v>
                </c:pt>
                <c:pt idx="1">
                  <c:v>14</c:v>
                </c:pt>
                <c:pt idx="2">
                  <c:v>10</c:v>
                </c:pt>
                <c:pt idx="3">
                  <c:v>7</c:v>
                </c:pt>
                <c:pt idx="4">
                  <c:v>8</c:v>
                </c:pt>
                <c:pt idx="5">
                  <c:v>11</c:v>
                </c:pt>
              </c:numCache>
            </c:numRef>
          </c:val>
          <c:extLst>
            <c:ext xmlns:c16="http://schemas.microsoft.com/office/drawing/2014/chart" uri="{C3380CC4-5D6E-409C-BE32-E72D297353CC}">
              <c16:uniqueId val="{00000002-6FE0-4B23-BAB1-29D3FC180013}"/>
            </c:ext>
          </c:extLst>
        </c:ser>
        <c:ser>
          <c:idx val="3"/>
          <c:order val="3"/>
          <c:tx>
            <c:strRef>
              <c:f>soittajat!$E$119</c:f>
              <c:strCache>
                <c:ptCount val="1"/>
                <c:pt idx="0">
                  <c:v>2023</c:v>
                </c:pt>
              </c:strCache>
            </c:strRef>
          </c:tx>
          <c:spPr>
            <a:solidFill>
              <a:schemeClr val="accent4">
                <a:alpha val="70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A-6FE0-4B23-BAB1-29D3FC180013}"/>
                </c:ext>
              </c:extLst>
            </c:dLbl>
            <c:dLbl>
              <c:idx val="5"/>
              <c:delete val="1"/>
              <c:extLst>
                <c:ext xmlns:c15="http://schemas.microsoft.com/office/drawing/2012/chart" uri="{CE6537A1-D6FC-4f65-9D91-7224C49458BB}"/>
                <c:ext xmlns:c16="http://schemas.microsoft.com/office/drawing/2014/chart" uri="{C3380CC4-5D6E-409C-BE32-E72D297353CC}">
                  <c16:uniqueId val="{00000007-6FE0-4B23-BAB1-29D3FC18001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soittajat!$A$120:$A$125</c:f>
              <c:strCache>
                <c:ptCount val="6"/>
                <c:pt idx="0">
                  <c:v>Soittaja: tulin kuulluksi/kohdatuksi, olo helpottui/voin paremmin</c:v>
                </c:pt>
                <c:pt idx="1">
                  <c:v>Soittaja: rauhoituin</c:v>
                </c:pt>
                <c:pt idx="2">
                  <c:v>Soittaja: ryhdyn toimenpiteisiin tilanteen helpottamiseksi</c:v>
                </c:pt>
                <c:pt idx="3">
                  <c:v>Soittaja: sain tietoa / ohjausta palveluihin, mikä auttaa eteenpäin</c:v>
                </c:pt>
                <c:pt idx="4">
                  <c:v>Soittaja: sain lisää ymmärrystä / uusia näkökulmia tilanteeseeni</c:v>
                </c:pt>
                <c:pt idx="5">
                  <c:v>Päivystäjä: soittajan vointi oli parempi puhelun päättyessä</c:v>
                </c:pt>
              </c:strCache>
            </c:strRef>
          </c:cat>
          <c:val>
            <c:numRef>
              <c:f>soittajat!$E$120:$E$125</c:f>
              <c:numCache>
                <c:formatCode>General</c:formatCode>
                <c:ptCount val="6"/>
                <c:pt idx="0">
                  <c:v>33</c:v>
                </c:pt>
                <c:pt idx="1">
                  <c:v>13</c:v>
                </c:pt>
                <c:pt idx="2">
                  <c:v>10</c:v>
                </c:pt>
                <c:pt idx="3">
                  <c:v>7</c:v>
                </c:pt>
                <c:pt idx="4">
                  <c:v>8</c:v>
                </c:pt>
                <c:pt idx="5">
                  <c:v>11</c:v>
                </c:pt>
              </c:numCache>
            </c:numRef>
          </c:val>
          <c:extLst>
            <c:ext xmlns:c16="http://schemas.microsoft.com/office/drawing/2014/chart" uri="{C3380CC4-5D6E-409C-BE32-E72D297353CC}">
              <c16:uniqueId val="{00000003-6FE0-4B23-BAB1-29D3FC180013}"/>
            </c:ext>
          </c:extLst>
        </c:ser>
        <c:ser>
          <c:idx val="4"/>
          <c:order val="4"/>
          <c:tx>
            <c:strRef>
              <c:f>soittajat!$F$119</c:f>
              <c:strCache>
                <c:ptCount val="1"/>
                <c:pt idx="0">
                  <c:v>2024</c:v>
                </c:pt>
              </c:strCache>
            </c:strRef>
          </c:tx>
          <c:spPr>
            <a:solidFill>
              <a:schemeClr val="accent5">
                <a:alpha val="70000"/>
              </a:schemeClr>
            </a:solidFill>
            <a:ln>
              <a:noFill/>
            </a:ln>
            <a:effectLst/>
          </c:spPr>
          <c:invertIfNegative val="0"/>
          <c:dLbls>
            <c:dLbl>
              <c:idx val="4"/>
              <c:delete val="1"/>
              <c:extLst>
                <c:ext xmlns:c15="http://schemas.microsoft.com/office/drawing/2012/chart" uri="{CE6537A1-D6FC-4f65-9D91-7224C49458BB}"/>
                <c:ext xmlns:c16="http://schemas.microsoft.com/office/drawing/2014/chart" uri="{C3380CC4-5D6E-409C-BE32-E72D297353CC}">
                  <c16:uniqueId val="{0000000B-6FE0-4B23-BAB1-29D3FC180013}"/>
                </c:ext>
              </c:extLst>
            </c:dLbl>
            <c:dLbl>
              <c:idx val="5"/>
              <c:delete val="1"/>
              <c:extLst>
                <c:ext xmlns:c15="http://schemas.microsoft.com/office/drawing/2012/chart" uri="{CE6537A1-D6FC-4f65-9D91-7224C49458BB}"/>
                <c:ext xmlns:c16="http://schemas.microsoft.com/office/drawing/2014/chart" uri="{C3380CC4-5D6E-409C-BE32-E72D297353CC}">
                  <c16:uniqueId val="{0000000C-6FE0-4B23-BAB1-29D3FC180013}"/>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fi-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soittajat!$A$120:$A$125</c:f>
              <c:strCache>
                <c:ptCount val="6"/>
                <c:pt idx="0">
                  <c:v>Soittaja: tulin kuulluksi/kohdatuksi, olo helpottui/voin paremmin</c:v>
                </c:pt>
                <c:pt idx="1">
                  <c:v>Soittaja: rauhoituin</c:v>
                </c:pt>
                <c:pt idx="2">
                  <c:v>Soittaja: ryhdyn toimenpiteisiin tilanteen helpottamiseksi</c:v>
                </c:pt>
                <c:pt idx="3">
                  <c:v>Soittaja: sain tietoa / ohjausta palveluihin, mikä auttaa eteenpäin</c:v>
                </c:pt>
                <c:pt idx="4">
                  <c:v>Soittaja: sain lisää ymmärrystä / uusia näkökulmia tilanteeseeni</c:v>
                </c:pt>
                <c:pt idx="5">
                  <c:v>Päivystäjä: soittajan vointi oli parempi puhelun päättyessä</c:v>
                </c:pt>
              </c:strCache>
            </c:strRef>
          </c:cat>
          <c:val>
            <c:numRef>
              <c:f>soittajat!$F$120:$F$125</c:f>
              <c:numCache>
                <c:formatCode>General</c:formatCode>
                <c:ptCount val="6"/>
                <c:pt idx="0">
                  <c:v>32</c:v>
                </c:pt>
                <c:pt idx="1">
                  <c:v>12</c:v>
                </c:pt>
                <c:pt idx="2">
                  <c:v>10</c:v>
                </c:pt>
                <c:pt idx="3">
                  <c:v>7</c:v>
                </c:pt>
                <c:pt idx="4">
                  <c:v>8</c:v>
                </c:pt>
                <c:pt idx="5">
                  <c:v>11</c:v>
                </c:pt>
              </c:numCache>
            </c:numRef>
          </c:val>
          <c:extLst>
            <c:ext xmlns:c16="http://schemas.microsoft.com/office/drawing/2014/chart" uri="{C3380CC4-5D6E-409C-BE32-E72D297353CC}">
              <c16:uniqueId val="{00000004-6FE0-4B23-BAB1-29D3FC180013}"/>
            </c:ext>
          </c:extLst>
        </c:ser>
        <c:dLbls>
          <c:dLblPos val="outEnd"/>
          <c:showLegendKey val="0"/>
          <c:showVal val="1"/>
          <c:showCatName val="0"/>
          <c:showSerName val="0"/>
          <c:showPercent val="0"/>
          <c:showBubbleSize val="0"/>
        </c:dLbls>
        <c:gapWidth val="80"/>
        <c:overlap val="25"/>
        <c:axId val="1216701439"/>
        <c:axId val="1216696639"/>
      </c:barChart>
      <c:catAx>
        <c:axId val="1216701439"/>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cap="none" spc="20" normalizeH="0" baseline="0">
                <a:solidFill>
                  <a:schemeClr val="tx1">
                    <a:lumMod val="65000"/>
                    <a:lumOff val="35000"/>
                  </a:schemeClr>
                </a:solidFill>
                <a:latin typeface="+mn-lt"/>
                <a:ea typeface="+mn-ea"/>
                <a:cs typeface="+mn-cs"/>
              </a:defRPr>
            </a:pPr>
            <a:endParaRPr lang="fi-FI"/>
          </a:p>
        </c:txPr>
        <c:crossAx val="1216696639"/>
        <c:crosses val="autoZero"/>
        <c:auto val="1"/>
        <c:lblAlgn val="ctr"/>
        <c:lblOffset val="100"/>
        <c:noMultiLvlLbl val="0"/>
      </c:catAx>
      <c:valAx>
        <c:axId val="1216696639"/>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tx1">
                    <a:lumMod val="65000"/>
                    <a:lumOff val="35000"/>
                  </a:schemeClr>
                </a:solidFill>
                <a:latin typeface="+mn-lt"/>
                <a:ea typeface="+mn-ea"/>
                <a:cs typeface="+mn-cs"/>
              </a:defRPr>
            </a:pPr>
            <a:endParaRPr lang="fi-FI"/>
          </a:p>
        </c:txPr>
        <c:crossAx val="12167014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4">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cs:styleClr val="auto">
        <a:lumMod val="50000"/>
      </cs:styleClr>
    </cs:fontRef>
    <cs:defRPr sz="10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tx1"/>
    </cs:fontRef>
    <cs:spPr>
      <a:solidFill>
        <a:schemeClr val="phClr">
          <a:alpha val="74000"/>
        </a:schemeClr>
      </a:solidFill>
      <a:effectLst>
        <a:innerShdw blurRad="114300">
          <a:schemeClr val="phClr">
            <a:lumMod val="75000"/>
          </a:schemeClr>
        </a:innerShdw>
      </a:effectLst>
    </cs:spPr>
  </cs:dataPoint>
  <cs:dataPoint3D>
    <cs:lnRef idx="0"/>
    <cs:fillRef idx="0">
      <cs:styleClr val="auto"/>
    </cs:fillRef>
    <cs:effectRef idx="0">
      <cs:styleClr val="auto"/>
    </cs:effectRef>
    <cs:fontRef idx="minor">
      <a:schemeClr val="tx1"/>
    </cs:fontRef>
    <cs:spPr>
      <a:solidFill>
        <a:schemeClr val="phClr">
          <a:alpha val="74000"/>
        </a:schemeClr>
      </a:solidFill>
      <a:effectLst>
        <a:innerShdw blurRad="114300">
          <a:schemeClr val="phClr">
            <a:lumMod val="75000"/>
          </a:schemeClr>
        </a:innerShdw>
      </a:effectLst>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1600"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0.7951</cdr:x>
      <cdr:y>0.40125</cdr:y>
    </cdr:from>
    <cdr:to>
      <cdr:x>1</cdr:x>
      <cdr:y>0.8762</cdr:y>
    </cdr:to>
    <cdr:sp macro="" textlink="">
      <cdr:nvSpPr>
        <cdr:cNvPr id="2" name="Ellipsi 1">
          <a:extLst xmlns:a="http://schemas.openxmlformats.org/drawingml/2006/main">
            <a:ext uri="{FF2B5EF4-FFF2-40B4-BE49-F238E27FC236}">
              <a16:creationId xmlns:a16="http://schemas.microsoft.com/office/drawing/2014/main" id="{BDD4E2F3-E5D7-1F65-71A2-0B8DA55FDFDF}"/>
            </a:ext>
          </a:extLst>
        </cdr:cNvPr>
        <cdr:cNvSpPr/>
      </cdr:nvSpPr>
      <cdr:spPr>
        <a:xfrm xmlns:a="http://schemas.openxmlformats.org/drawingml/2006/main">
          <a:off x="8439971" y="1885427"/>
          <a:ext cx="2175009" cy="2231757"/>
        </a:xfrm>
        <a:prstGeom xmlns:a="http://schemas.openxmlformats.org/drawingml/2006/main" prst="ellipse">
          <a:avLst/>
        </a:prstGeom>
        <a:solidFill xmlns:a="http://schemas.openxmlformats.org/drawingml/2006/main">
          <a:srgbClr val="00E13C"/>
        </a:solidFill>
        <a:ln xmlns:a="http://schemas.openxmlformats.org/drawingml/2006/main" w="1270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fi-FI" sz="1400" dirty="0">
              <a:solidFill>
                <a:schemeClr val="tx1"/>
              </a:solidFill>
              <a:cs typeface="Calibri"/>
            </a:rPr>
            <a:t>Vuorokaudessa itsetuhoisista keskusteluista keskimäärin 3:ssa tilanne oli päivystäjän arvion mukaan akuutti 2024.</a:t>
          </a:r>
        </a:p>
      </cdr:txBody>
    </cdr:sp>
  </cdr:relSizeAnchor>
  <cdr:relSizeAnchor xmlns:cdr="http://schemas.openxmlformats.org/drawingml/2006/chartDrawing">
    <cdr:from>
      <cdr:x>0</cdr:x>
      <cdr:y>0</cdr:y>
    </cdr:from>
    <cdr:to>
      <cdr:x>0.21365</cdr:x>
      <cdr:y>0.49241</cdr:y>
    </cdr:to>
    <cdr:sp macro="" textlink="">
      <cdr:nvSpPr>
        <cdr:cNvPr id="4" name="Ellipsi 3">
          <a:extLst xmlns:a="http://schemas.openxmlformats.org/drawingml/2006/main">
            <a:ext uri="{FF2B5EF4-FFF2-40B4-BE49-F238E27FC236}">
              <a16:creationId xmlns:a16="http://schemas.microsoft.com/office/drawing/2014/main" id="{3576DB32-0DC7-65CF-A43F-1A98C8558808}"/>
            </a:ext>
          </a:extLst>
        </cdr:cNvPr>
        <cdr:cNvSpPr/>
      </cdr:nvSpPr>
      <cdr:spPr>
        <a:xfrm xmlns:a="http://schemas.openxmlformats.org/drawingml/2006/main">
          <a:off x="0" y="0"/>
          <a:ext cx="2267934" cy="2313794"/>
        </a:xfrm>
        <a:prstGeom xmlns:a="http://schemas.openxmlformats.org/drawingml/2006/main" prst="ellipse">
          <a:avLst/>
        </a:prstGeom>
        <a:solidFill xmlns:a="http://schemas.openxmlformats.org/drawingml/2006/main">
          <a:srgbClr val="00E13C"/>
        </a:solidFill>
        <a:ln xmlns:a="http://schemas.openxmlformats.org/drawingml/2006/main" w="1270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0" tIns="0" rIns="0" bIns="0" rtlCol="0" anchor="ct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r>
            <a:rPr lang="fi-FI" sz="1400" dirty="0">
              <a:solidFill>
                <a:schemeClr val="tx1"/>
              </a:solidFill>
              <a:cs typeface="Calibri"/>
            </a:rPr>
            <a:t>Soittaja sanoi 2160 kertaa vuonna 2024 (n. 1800 v.23) puhelun päätteeksi</a:t>
          </a:r>
          <a:r>
            <a:rPr lang="fi-FI" sz="1400" dirty="0">
              <a:solidFill>
                <a:schemeClr val="tx1"/>
              </a:solidFill>
            </a:rPr>
            <a:t>, ettei aio satuttaa itseään / tehdä itsemurhaa. </a:t>
          </a:r>
          <a:endParaRPr lang="fi-FI" sz="1400" dirty="0">
            <a:solidFill>
              <a:schemeClr val="tx1"/>
            </a:solidFill>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F8BA40-B262-784F-830B-10E792220A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a:extLst>
              <a:ext uri="{FF2B5EF4-FFF2-40B4-BE49-F238E27FC236}">
                <a16:creationId xmlns:a16="http://schemas.microsoft.com/office/drawing/2014/main" id="{10E6F4DD-59C7-184C-9591-EF61B38C64C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F849279-E5B4-BC46-BF04-6CAAB81ADADC}" type="datetimeFigureOut">
              <a:rPr lang="en-FI" smtClean="0"/>
              <a:t>01/24/2025</a:t>
            </a:fld>
            <a:endParaRPr lang="en-FI"/>
          </a:p>
        </p:txBody>
      </p:sp>
      <p:sp>
        <p:nvSpPr>
          <p:cNvPr id="4" name="Footer Placeholder 3">
            <a:extLst>
              <a:ext uri="{FF2B5EF4-FFF2-40B4-BE49-F238E27FC236}">
                <a16:creationId xmlns:a16="http://schemas.microsoft.com/office/drawing/2014/main" id="{F570C340-A3F5-874E-B98B-D471AF8995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5" name="Slide Number Placeholder 4">
            <a:extLst>
              <a:ext uri="{FF2B5EF4-FFF2-40B4-BE49-F238E27FC236}">
                <a16:creationId xmlns:a16="http://schemas.microsoft.com/office/drawing/2014/main" id="{11CB11AB-8B27-AE4D-BC40-D4BED014E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153D32-E836-5F43-A37F-623C6CFAEA89}" type="slidenum">
              <a:rPr lang="en-FI" smtClean="0"/>
              <a:t>‹#›</a:t>
            </a:fld>
            <a:endParaRPr lang="en-FI"/>
          </a:p>
        </p:txBody>
      </p:sp>
    </p:spTree>
    <p:extLst>
      <p:ext uri="{BB962C8B-B14F-4D97-AF65-F5344CB8AC3E}">
        <p14:creationId xmlns:p14="http://schemas.microsoft.com/office/powerpoint/2010/main" val="1687933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1B190B-EB08-0544-8786-F3CA777B517C}" type="datetimeFigureOut">
              <a:rPr lang="en-FI" smtClean="0"/>
              <a:t>01/24/2025</a:t>
            </a:fld>
            <a:endParaRPr lang="en-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C33224-F3B8-2040-9DCB-49891AD1DAB5}" type="slidenum">
              <a:rPr lang="en-FI" smtClean="0"/>
              <a:t>‹#›</a:t>
            </a:fld>
            <a:endParaRPr lang="en-FI"/>
          </a:p>
        </p:txBody>
      </p:sp>
    </p:spTree>
    <p:extLst>
      <p:ext uri="{BB962C8B-B14F-4D97-AF65-F5344CB8AC3E}">
        <p14:creationId xmlns:p14="http://schemas.microsoft.com/office/powerpoint/2010/main" val="1660097103"/>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jpe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8.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jpe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1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25.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 Id="rId5" Type="http://schemas.openxmlformats.org/officeDocument/2006/relationships/image" Target="../media/image9.png"/><Relationship Id="rId4" Type="http://schemas.openxmlformats.org/officeDocument/2006/relationships/image" Target="../media/image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9.xml"/><Relationship Id="rId6" Type="http://schemas.openxmlformats.org/officeDocument/2006/relationships/image" Target="../media/image26.png"/><Relationship Id="rId5" Type="http://schemas.openxmlformats.org/officeDocument/2006/relationships/image" Target="../media/image9.png"/><Relationship Id="rId4" Type="http://schemas.openxmlformats.org/officeDocument/2006/relationships/image" Target="../media/image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83535"/>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68497B6-6285-404D-959F-E053A397BF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8784" y="1831326"/>
            <a:ext cx="4236104" cy="2118052"/>
          </a:xfrm>
          <a:prstGeom prst="rect">
            <a:avLst/>
          </a:prstGeom>
        </p:spPr>
      </p:pic>
      <p:pic>
        <p:nvPicPr>
          <p:cNvPr id="5" name="Kuva 4">
            <a:extLst>
              <a:ext uri="{FF2B5EF4-FFF2-40B4-BE49-F238E27FC236}">
                <a16:creationId xmlns:a16="http://schemas.microsoft.com/office/drawing/2014/main" id="{E09A686E-CFFF-1FA5-4173-B00B76A37ED1}"/>
              </a:ext>
            </a:extLst>
          </p:cNvPr>
          <p:cNvPicPr>
            <a:picLocks noChangeAspect="1"/>
          </p:cNvPicPr>
          <p:nvPr userDrawn="1"/>
        </p:nvPicPr>
        <p:blipFill>
          <a:blip r:embed="rId4"/>
          <a:stretch>
            <a:fillRect/>
          </a:stretch>
        </p:blipFill>
        <p:spPr>
          <a:xfrm>
            <a:off x="-119268" y="6095172"/>
            <a:ext cx="12446406" cy="648249"/>
          </a:xfrm>
          <a:prstGeom prst="rect">
            <a:avLst/>
          </a:prstGeom>
        </p:spPr>
      </p:pic>
      <p:sp>
        <p:nvSpPr>
          <p:cNvPr id="6" name="Title 1">
            <a:extLst>
              <a:ext uri="{FF2B5EF4-FFF2-40B4-BE49-F238E27FC236}">
                <a16:creationId xmlns:a16="http://schemas.microsoft.com/office/drawing/2014/main" id="{0D0A7709-1A38-ECF7-1F02-A297977990F8}"/>
              </a:ext>
            </a:extLst>
          </p:cNvPr>
          <p:cNvSpPr>
            <a:spLocks noGrp="1"/>
          </p:cNvSpPr>
          <p:nvPr>
            <p:ph type="ctrTitle" hasCustomPrompt="1"/>
          </p:nvPr>
        </p:nvSpPr>
        <p:spPr>
          <a:xfrm>
            <a:off x="722465" y="3949378"/>
            <a:ext cx="6926240" cy="1772299"/>
          </a:xfrm>
          <a:prstGeom prst="rect">
            <a:avLst/>
          </a:prstGeom>
        </p:spPr>
        <p:txBody>
          <a:bodyPr anchor="t" anchorCtr="0">
            <a:normAutofit/>
          </a:bodyPr>
          <a:lstStyle>
            <a:lvl1pPr algn="l">
              <a:defRPr sz="3600" b="1" i="0" baseline="0">
                <a:solidFill>
                  <a:schemeClr val="bg1"/>
                </a:solidFill>
                <a:latin typeface="+mn-lt"/>
              </a:defRPr>
            </a:lvl1pPr>
          </a:lstStyle>
          <a:p>
            <a:r>
              <a:rPr lang="en-GB" dirty="0"/>
              <a:t>Click to edit Master title style</a:t>
            </a:r>
            <a:endParaRPr lang="en-FI" dirty="0"/>
          </a:p>
        </p:txBody>
      </p:sp>
    </p:spTree>
    <p:extLst>
      <p:ext uri="{BB962C8B-B14F-4D97-AF65-F5344CB8AC3E}">
        <p14:creationId xmlns:p14="http://schemas.microsoft.com/office/powerpoint/2010/main" val="7654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2_Title Slide">
    <p:bg>
      <p:bgPr>
        <a:solidFill>
          <a:srgbClr val="08353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D7A9F1-5147-CB40-B197-3651BBB4CD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001" r="-24170" b="-1636"/>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6" name="Graphic 6">
            <a:extLst>
              <a:ext uri="{FF2B5EF4-FFF2-40B4-BE49-F238E27FC236}">
                <a16:creationId xmlns:a16="http://schemas.microsoft.com/office/drawing/2014/main" id="{51DECD90-3442-1D1B-1468-21DBE7A962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6"/>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1173417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0_Title Slide">
    <p:bg>
      <p:bgPr>
        <a:solidFill>
          <a:srgbClr val="08353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D7A9F1-5147-CB40-B197-3651BBB4CD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4188" r="-23213" b="-12720"/>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6" name="Graphic 6">
            <a:extLst>
              <a:ext uri="{FF2B5EF4-FFF2-40B4-BE49-F238E27FC236}">
                <a16:creationId xmlns:a16="http://schemas.microsoft.com/office/drawing/2014/main" id="{51DECD90-3442-1D1B-1468-21DBE7A962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6"/>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3733261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3_Title Slide">
    <p:bg>
      <p:bgPr>
        <a:solidFill>
          <a:srgbClr val="08353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D7A9F1-5147-CB40-B197-3651BBB4CD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 r="-17798" b="-5661"/>
          <a:stretch/>
        </p:blipFill>
        <p:spPr>
          <a:xfrm>
            <a:off x="6095999" y="-46629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3"/>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3" name="Kuva 2" descr="Kuva, joka sisältää kohteen Fontti, logo, Grafiikka, typografia&#10;&#10;Kuvaus luotu automaattisesti">
            <a:extLst>
              <a:ext uri="{FF2B5EF4-FFF2-40B4-BE49-F238E27FC236}">
                <a16:creationId xmlns:a16="http://schemas.microsoft.com/office/drawing/2014/main" id="{C5972295-761F-E5C3-2FB8-67159DBB6EEA}"/>
              </a:ext>
            </a:extLst>
          </p:cNvPr>
          <p:cNvPicPr>
            <a:picLocks noChangeAspect="1"/>
          </p:cNvPicPr>
          <p:nvPr userDrawn="1"/>
        </p:nvPicPr>
        <p:blipFill>
          <a:blip r:embed="rId4"/>
          <a:stretch>
            <a:fillRect/>
          </a:stretch>
        </p:blipFill>
        <p:spPr>
          <a:xfrm>
            <a:off x="10369550" y="5770979"/>
            <a:ext cx="1306417" cy="422758"/>
          </a:xfrm>
          <a:prstGeom prst="rect">
            <a:avLst/>
          </a:prstGeom>
        </p:spPr>
      </p:pic>
      <p:pic>
        <p:nvPicPr>
          <p:cNvPr id="4" name="Kuva 3" descr="Kuva, joka sisältää kohteen Fontti, Grafiikka, teksti, musta&#10;&#10;Kuvaus luotu automaattisesti">
            <a:extLst>
              <a:ext uri="{FF2B5EF4-FFF2-40B4-BE49-F238E27FC236}">
                <a16:creationId xmlns:a16="http://schemas.microsoft.com/office/drawing/2014/main" id="{E26A0B56-7DE7-DBB4-799B-AFEDE8159A77}"/>
              </a:ext>
            </a:extLst>
          </p:cNvPr>
          <p:cNvPicPr>
            <a:picLocks noChangeAspect="1"/>
          </p:cNvPicPr>
          <p:nvPr userDrawn="1"/>
        </p:nvPicPr>
        <p:blipFill>
          <a:blip r:embed="rId5"/>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2169458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Pr>
        <a:solidFill>
          <a:srgbClr val="08353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D7A9F1-5147-CB40-B197-3651BBB4CD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153" r="-42595" b="-18223"/>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6" name="Graphic 6">
            <a:extLst>
              <a:ext uri="{FF2B5EF4-FFF2-40B4-BE49-F238E27FC236}">
                <a16:creationId xmlns:a16="http://schemas.microsoft.com/office/drawing/2014/main" id="{51DECD90-3442-1D1B-1468-21DBE7A962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6"/>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246724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_Title Slide">
    <p:bg>
      <p:bgPr>
        <a:solidFill>
          <a:srgbClr val="08353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D7A9F1-5147-CB40-B197-3651BBB4CD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1076" b="-522"/>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3"/>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4"/>
          <a:stretch>
            <a:fillRect/>
          </a:stretch>
        </p:blipFill>
        <p:spPr>
          <a:xfrm>
            <a:off x="139484" y="5576273"/>
            <a:ext cx="2022594" cy="1011297"/>
          </a:xfrm>
          <a:prstGeom prst="rect">
            <a:avLst/>
          </a:prstGeom>
        </p:spPr>
      </p:pic>
      <p:pic>
        <p:nvPicPr>
          <p:cNvPr id="3" name="Kuva 2" descr="Kuva, joka sisältää kohteen Fontti, logo, Grafiikka, typografia&#10;&#10;Kuvaus luotu automaattisesti">
            <a:extLst>
              <a:ext uri="{FF2B5EF4-FFF2-40B4-BE49-F238E27FC236}">
                <a16:creationId xmlns:a16="http://schemas.microsoft.com/office/drawing/2014/main" id="{3EB5ED5E-C429-803B-CD8A-BD4C4BD1A8A8}"/>
              </a:ext>
            </a:extLst>
          </p:cNvPr>
          <p:cNvPicPr>
            <a:picLocks noChangeAspect="1"/>
          </p:cNvPicPr>
          <p:nvPr userDrawn="1"/>
        </p:nvPicPr>
        <p:blipFill>
          <a:blip r:embed="rId5"/>
          <a:stretch>
            <a:fillRect/>
          </a:stretch>
        </p:blipFill>
        <p:spPr>
          <a:xfrm>
            <a:off x="10369550" y="5770979"/>
            <a:ext cx="1306417" cy="422758"/>
          </a:xfrm>
          <a:prstGeom prst="rect">
            <a:avLst/>
          </a:prstGeom>
        </p:spPr>
      </p:pic>
    </p:spTree>
    <p:extLst>
      <p:ext uri="{BB962C8B-B14F-4D97-AF65-F5344CB8AC3E}">
        <p14:creationId xmlns:p14="http://schemas.microsoft.com/office/powerpoint/2010/main" val="2119766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8_Title Slide">
    <p:bg>
      <p:bgPr>
        <a:solidFill>
          <a:srgbClr val="083535"/>
        </a:solidFill>
        <a:effectLst/>
      </p:bgPr>
    </p:bg>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6DD12487-098F-6FFA-EB0A-1AE0D1A4099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4432" b="-9042"/>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6" name="Graphic 6">
            <a:extLst>
              <a:ext uri="{FF2B5EF4-FFF2-40B4-BE49-F238E27FC236}">
                <a16:creationId xmlns:a16="http://schemas.microsoft.com/office/drawing/2014/main" id="{51DECD90-3442-1D1B-1468-21DBE7A962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6"/>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1363954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7_Title Slide">
    <p:bg>
      <p:bgPr>
        <a:solidFill>
          <a:srgbClr val="08353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D7A9F1-5147-CB40-B197-3651BBB4CD18}"/>
              </a:ext>
            </a:extLst>
          </p:cNvPr>
          <p:cNvPicPr>
            <a:picLocks noChangeAspect="1"/>
          </p:cNvPicPr>
          <p:nvPr userDrawn="1"/>
        </p:nvPicPr>
        <p:blipFill rotWithShape="1">
          <a:blip r:embed="rId2"/>
          <a:srcRect l="16072" t="4810" r="-16072" b="-4810"/>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6" name="Graphic 6">
            <a:extLst>
              <a:ext uri="{FF2B5EF4-FFF2-40B4-BE49-F238E27FC236}">
                <a16:creationId xmlns:a16="http://schemas.microsoft.com/office/drawing/2014/main" id="{51DECD90-3442-1D1B-1468-21DBE7A962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6"/>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131339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21_Title Slide">
    <p:bg>
      <p:bgPr>
        <a:solidFill>
          <a:srgbClr val="083535"/>
        </a:solidFill>
        <a:effectLst/>
      </p:bgPr>
    </p:bg>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561AE826-3EB6-91E6-C05E-F599A0DF2C03}"/>
              </a:ext>
            </a:extLst>
          </p:cNvPr>
          <p:cNvPicPr>
            <a:picLocks noChangeAspect="1"/>
          </p:cNvPicPr>
          <p:nvPr userDrawn="1"/>
        </p:nvPicPr>
        <p:blipFill rotWithShape="1">
          <a:blip r:embed="rId2"/>
          <a:srcRect l="4856" t="11765" r="-17249" b="-24154"/>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3"/>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4"/>
          <a:stretch>
            <a:fillRect/>
          </a:stretch>
        </p:blipFill>
        <p:spPr>
          <a:xfrm>
            <a:off x="139484" y="5576273"/>
            <a:ext cx="2022594" cy="1011297"/>
          </a:xfrm>
          <a:prstGeom prst="rect">
            <a:avLst/>
          </a:prstGeom>
        </p:spPr>
      </p:pic>
      <p:pic>
        <p:nvPicPr>
          <p:cNvPr id="4" name="Kuva 3" descr="Kuva, joka sisältää kohteen Fontti, logo, Grafiikka, typografia&#10;&#10;Kuvaus luotu automaattisesti">
            <a:extLst>
              <a:ext uri="{FF2B5EF4-FFF2-40B4-BE49-F238E27FC236}">
                <a16:creationId xmlns:a16="http://schemas.microsoft.com/office/drawing/2014/main" id="{FA0ED6DE-F0E4-C8DA-48D3-C3FC5FA00954}"/>
              </a:ext>
            </a:extLst>
          </p:cNvPr>
          <p:cNvPicPr>
            <a:picLocks noChangeAspect="1"/>
          </p:cNvPicPr>
          <p:nvPr userDrawn="1"/>
        </p:nvPicPr>
        <p:blipFill>
          <a:blip r:embed="rId5"/>
          <a:stretch>
            <a:fillRect/>
          </a:stretch>
        </p:blipFill>
        <p:spPr>
          <a:xfrm>
            <a:off x="10369550" y="5770979"/>
            <a:ext cx="1306417" cy="422758"/>
          </a:xfrm>
          <a:prstGeom prst="rect">
            <a:avLst/>
          </a:prstGeom>
        </p:spPr>
      </p:pic>
    </p:spTree>
    <p:extLst>
      <p:ext uri="{BB962C8B-B14F-4D97-AF65-F5344CB8AC3E}">
        <p14:creationId xmlns:p14="http://schemas.microsoft.com/office/powerpoint/2010/main" val="3378878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2_Title Slide">
    <p:bg>
      <p:bgPr>
        <a:solidFill>
          <a:srgbClr val="083535"/>
        </a:solidFill>
        <a:effectLst/>
      </p:bgPr>
    </p:bg>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FC2E9730-0DD3-488E-BF78-67D82C260027}"/>
              </a:ext>
            </a:extLst>
          </p:cNvPr>
          <p:cNvPicPr>
            <a:picLocks noChangeAspect="1"/>
          </p:cNvPicPr>
          <p:nvPr userDrawn="1"/>
        </p:nvPicPr>
        <p:blipFill rotWithShape="1">
          <a:blip r:embed="rId2"/>
          <a:srcRect l="8724" t="-156" r="-8724" b="156"/>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6" name="Graphic 6">
            <a:extLst>
              <a:ext uri="{FF2B5EF4-FFF2-40B4-BE49-F238E27FC236}">
                <a16:creationId xmlns:a16="http://schemas.microsoft.com/office/drawing/2014/main" id="{51DECD90-3442-1D1B-1468-21DBE7A962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6"/>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4016359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3_Title Slide">
    <p:bg>
      <p:bgPr>
        <a:solidFill>
          <a:srgbClr val="083535"/>
        </a:solidFill>
        <a:effectLst/>
      </p:bgPr>
    </p:bg>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FC2E9730-0DD3-488E-BF78-67D82C26002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9756" b="-5836"/>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3"/>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4"/>
          <a:stretch>
            <a:fillRect/>
          </a:stretch>
        </p:blipFill>
        <p:spPr>
          <a:xfrm>
            <a:off x="139484" y="5576273"/>
            <a:ext cx="2022594" cy="1011297"/>
          </a:xfrm>
          <a:prstGeom prst="rect">
            <a:avLst/>
          </a:prstGeom>
        </p:spPr>
      </p:pic>
      <p:pic>
        <p:nvPicPr>
          <p:cNvPr id="3" name="Kuva 2" descr="Kuva, joka sisältää kohteen Fontti, logo, Grafiikka, typografia&#10;&#10;Kuvaus luotu automaattisesti">
            <a:extLst>
              <a:ext uri="{FF2B5EF4-FFF2-40B4-BE49-F238E27FC236}">
                <a16:creationId xmlns:a16="http://schemas.microsoft.com/office/drawing/2014/main" id="{F99C7D30-6986-7FD7-BCD7-AFA37DBDE448}"/>
              </a:ext>
            </a:extLst>
          </p:cNvPr>
          <p:cNvPicPr>
            <a:picLocks noChangeAspect="1"/>
          </p:cNvPicPr>
          <p:nvPr userDrawn="1"/>
        </p:nvPicPr>
        <p:blipFill>
          <a:blip r:embed="rId5"/>
          <a:stretch>
            <a:fillRect/>
          </a:stretch>
        </p:blipFill>
        <p:spPr>
          <a:xfrm>
            <a:off x="10369550" y="5770979"/>
            <a:ext cx="1306417" cy="422758"/>
          </a:xfrm>
          <a:prstGeom prst="rect">
            <a:avLst/>
          </a:prstGeom>
        </p:spPr>
      </p:pic>
    </p:spTree>
    <p:extLst>
      <p:ext uri="{BB962C8B-B14F-4D97-AF65-F5344CB8AC3E}">
        <p14:creationId xmlns:p14="http://schemas.microsoft.com/office/powerpoint/2010/main" val="144257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09A686E-CFFF-1FA5-4173-B00B76A37ED1}"/>
              </a:ext>
            </a:extLst>
          </p:cNvPr>
          <p:cNvPicPr>
            <a:picLocks noChangeAspect="1"/>
          </p:cNvPicPr>
          <p:nvPr userDrawn="1"/>
        </p:nvPicPr>
        <p:blipFill>
          <a:blip r:embed="rId3"/>
          <a:stretch>
            <a:fillRect/>
          </a:stretch>
        </p:blipFill>
        <p:spPr>
          <a:xfrm>
            <a:off x="-119268" y="6095172"/>
            <a:ext cx="12446406" cy="648249"/>
          </a:xfrm>
          <a:prstGeom prst="rect">
            <a:avLst/>
          </a:prstGeom>
        </p:spPr>
      </p:pic>
      <p:pic>
        <p:nvPicPr>
          <p:cNvPr id="3" name="Graphic 6">
            <a:extLst>
              <a:ext uri="{FF2B5EF4-FFF2-40B4-BE49-F238E27FC236}">
                <a16:creationId xmlns:a16="http://schemas.microsoft.com/office/drawing/2014/main" id="{1792A7AC-314A-E2A9-3283-EA653DC4EB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8784" y="1831326"/>
            <a:ext cx="4236104" cy="2118052"/>
          </a:xfrm>
          <a:prstGeom prst="rect">
            <a:avLst/>
          </a:prstGeom>
        </p:spPr>
      </p:pic>
      <p:sp>
        <p:nvSpPr>
          <p:cNvPr id="6" name="Title 1">
            <a:extLst>
              <a:ext uri="{FF2B5EF4-FFF2-40B4-BE49-F238E27FC236}">
                <a16:creationId xmlns:a16="http://schemas.microsoft.com/office/drawing/2014/main" id="{389C6647-9204-4963-5CA4-B7E0D80FD2F1}"/>
              </a:ext>
            </a:extLst>
          </p:cNvPr>
          <p:cNvSpPr>
            <a:spLocks noGrp="1"/>
          </p:cNvSpPr>
          <p:nvPr>
            <p:ph type="ctrTitle" hasCustomPrompt="1"/>
          </p:nvPr>
        </p:nvSpPr>
        <p:spPr>
          <a:xfrm>
            <a:off x="722465" y="3949378"/>
            <a:ext cx="6926240" cy="1772299"/>
          </a:xfrm>
          <a:prstGeom prst="rect">
            <a:avLst/>
          </a:prstGeom>
        </p:spPr>
        <p:txBody>
          <a:bodyPr anchor="t" anchorCtr="0">
            <a:normAutofit/>
          </a:bodyPr>
          <a:lstStyle>
            <a:lvl1pPr algn="l">
              <a:defRPr sz="3600" b="1" i="0" baseline="0">
                <a:solidFill>
                  <a:schemeClr val="bg1"/>
                </a:solidFill>
                <a:latin typeface="+mn-lt"/>
              </a:defRPr>
            </a:lvl1pPr>
          </a:lstStyle>
          <a:p>
            <a:r>
              <a:rPr lang="en-GB" dirty="0"/>
              <a:t>Click to edit Master title style</a:t>
            </a:r>
            <a:endParaRPr lang="en-FI" dirty="0"/>
          </a:p>
        </p:txBody>
      </p:sp>
    </p:spTree>
    <p:extLst>
      <p:ext uri="{BB962C8B-B14F-4D97-AF65-F5344CB8AC3E}">
        <p14:creationId xmlns:p14="http://schemas.microsoft.com/office/powerpoint/2010/main" val="657802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4_Title Slide">
    <p:bg>
      <p:bgPr>
        <a:solidFill>
          <a:srgbClr val="083535"/>
        </a:solidFill>
        <a:effectLst/>
      </p:bgPr>
    </p:bg>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FC2E9730-0DD3-488E-BF78-67D82C26002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2182" r="-21617" b="-7373"/>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6" name="Graphic 6">
            <a:extLst>
              <a:ext uri="{FF2B5EF4-FFF2-40B4-BE49-F238E27FC236}">
                <a16:creationId xmlns:a16="http://schemas.microsoft.com/office/drawing/2014/main" id="{51DECD90-3442-1D1B-1468-21DBE7A962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6"/>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908904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25_Title Slide">
    <p:bg>
      <p:bgPr>
        <a:solidFill>
          <a:srgbClr val="083535"/>
        </a:solidFill>
        <a:effectLst/>
      </p:bgPr>
    </p:bg>
    <p:spTree>
      <p:nvGrpSpPr>
        <p:cNvPr id="1" name=""/>
        <p:cNvGrpSpPr/>
        <p:nvPr/>
      </p:nvGrpSpPr>
      <p:grpSpPr>
        <a:xfrm>
          <a:off x="0" y="0"/>
          <a:ext cx="0" cy="0"/>
          <a:chOff x="0" y="0"/>
          <a:chExt cx="0" cy="0"/>
        </a:xfrm>
      </p:grpSpPr>
      <p:pic>
        <p:nvPicPr>
          <p:cNvPr id="4" name="Picture 10">
            <a:extLst>
              <a:ext uri="{FF2B5EF4-FFF2-40B4-BE49-F238E27FC236}">
                <a16:creationId xmlns:a16="http://schemas.microsoft.com/office/drawing/2014/main" id="{FC2E9730-0DD3-488E-BF78-67D82C26002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7733" b="-3022"/>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3"/>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4"/>
          <a:stretch>
            <a:fillRect/>
          </a:stretch>
        </p:blipFill>
        <p:spPr>
          <a:xfrm>
            <a:off x="139484" y="5576273"/>
            <a:ext cx="2022594" cy="1011297"/>
          </a:xfrm>
          <a:prstGeom prst="rect">
            <a:avLst/>
          </a:prstGeom>
        </p:spPr>
      </p:pic>
      <p:pic>
        <p:nvPicPr>
          <p:cNvPr id="3" name="Kuva 2" descr="Kuva, joka sisältää kohteen Fontti, logo, Grafiikka, typografia&#10;&#10;Kuvaus luotu automaattisesti">
            <a:extLst>
              <a:ext uri="{FF2B5EF4-FFF2-40B4-BE49-F238E27FC236}">
                <a16:creationId xmlns:a16="http://schemas.microsoft.com/office/drawing/2014/main" id="{26BDA020-AABA-AC68-C436-A1D5565E2C26}"/>
              </a:ext>
            </a:extLst>
          </p:cNvPr>
          <p:cNvPicPr>
            <a:picLocks noChangeAspect="1"/>
          </p:cNvPicPr>
          <p:nvPr userDrawn="1"/>
        </p:nvPicPr>
        <p:blipFill>
          <a:blip r:embed="rId5"/>
          <a:stretch>
            <a:fillRect/>
          </a:stretch>
        </p:blipFill>
        <p:spPr>
          <a:xfrm>
            <a:off x="10369550" y="5770979"/>
            <a:ext cx="1306417" cy="422758"/>
          </a:xfrm>
          <a:prstGeom prst="rect">
            <a:avLst/>
          </a:prstGeom>
        </p:spPr>
      </p:pic>
    </p:spTree>
    <p:extLst>
      <p:ext uri="{BB962C8B-B14F-4D97-AF65-F5344CB8AC3E}">
        <p14:creationId xmlns:p14="http://schemas.microsoft.com/office/powerpoint/2010/main" val="3608889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1F189543-332B-A7D8-9AC2-899C178C7AB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0451" b="-3215"/>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Graphic 6">
            <a:extLst>
              <a:ext uri="{FF2B5EF4-FFF2-40B4-BE49-F238E27FC236}">
                <a16:creationId xmlns:a16="http://schemas.microsoft.com/office/drawing/2014/main" id="{734B06B4-B0BE-A20B-CCE0-6AF5D427D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6"/>
          <a:srcRect/>
          <a:stretch/>
        </p:blipFill>
        <p:spPr>
          <a:xfrm>
            <a:off x="139484" y="5576273"/>
            <a:ext cx="2022594" cy="1011297"/>
          </a:xfrm>
          <a:prstGeom prst="rect">
            <a:avLst/>
          </a:prstGeom>
        </p:spPr>
      </p:pic>
    </p:spTree>
    <p:extLst>
      <p:ext uri="{BB962C8B-B14F-4D97-AF65-F5344CB8AC3E}">
        <p14:creationId xmlns:p14="http://schemas.microsoft.com/office/powerpoint/2010/main" val="24578330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3FEB4CEE-8B65-824E-21D9-7200DB5D5FBA}"/>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001" r="-24170" b="-1636"/>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Graphic 6">
            <a:extLst>
              <a:ext uri="{FF2B5EF4-FFF2-40B4-BE49-F238E27FC236}">
                <a16:creationId xmlns:a16="http://schemas.microsoft.com/office/drawing/2014/main" id="{734B06B4-B0BE-A20B-CCE0-6AF5D427D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6"/>
          <a:srcRect/>
          <a:stretch/>
        </p:blipFill>
        <p:spPr>
          <a:xfrm>
            <a:off x="139484" y="5576273"/>
            <a:ext cx="2022594" cy="1011297"/>
          </a:xfrm>
          <a:prstGeom prst="rect">
            <a:avLst/>
          </a:prstGeom>
        </p:spPr>
      </p:pic>
    </p:spTree>
    <p:extLst>
      <p:ext uri="{BB962C8B-B14F-4D97-AF65-F5344CB8AC3E}">
        <p14:creationId xmlns:p14="http://schemas.microsoft.com/office/powerpoint/2010/main" val="3208951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6C841B60-F033-1EF6-2DEA-84CC4948BC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4188" r="-23213" b="-12720"/>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5" name="Kuva 4" descr="Kuva, joka sisältää kohteen Fontti, logo, Grafiikka, typografia&#10;&#10;Kuvaus luotu automaattisesti">
            <a:extLst>
              <a:ext uri="{FF2B5EF4-FFF2-40B4-BE49-F238E27FC236}">
                <a16:creationId xmlns:a16="http://schemas.microsoft.com/office/drawing/2014/main" id="{95F4E500-54E3-B788-43E8-09D0EECF3329}"/>
              </a:ext>
            </a:extLst>
          </p:cNvPr>
          <p:cNvPicPr>
            <a:picLocks noChangeAspect="1"/>
          </p:cNvPicPr>
          <p:nvPr userDrawn="1"/>
        </p:nvPicPr>
        <p:blipFill>
          <a:blip r:embed="rId3"/>
          <a:stretch>
            <a:fillRect/>
          </a:stretch>
        </p:blipFill>
        <p:spPr>
          <a:xfrm>
            <a:off x="10369550" y="5770979"/>
            <a:ext cx="1306417" cy="422758"/>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4"/>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6" name="Kuva 5">
            <a:extLst>
              <a:ext uri="{FF2B5EF4-FFF2-40B4-BE49-F238E27FC236}">
                <a16:creationId xmlns:a16="http://schemas.microsoft.com/office/drawing/2014/main" id="{D45C4908-849E-B328-FCD6-9464300A289A}"/>
              </a:ext>
            </a:extLst>
          </p:cNvPr>
          <p:cNvPicPr>
            <a:picLocks noChangeAspect="1"/>
          </p:cNvPicPr>
          <p:nvPr userDrawn="1"/>
        </p:nvPicPr>
        <p:blipFill>
          <a:blip r:embed="rId5"/>
          <a:srcRect/>
          <a:stretch/>
        </p:blipFill>
        <p:spPr>
          <a:xfrm>
            <a:off x="139484" y="5576273"/>
            <a:ext cx="2022594" cy="1011297"/>
          </a:xfrm>
          <a:prstGeom prst="rect">
            <a:avLst/>
          </a:prstGeom>
        </p:spPr>
      </p:pic>
    </p:spTree>
    <p:extLst>
      <p:ext uri="{BB962C8B-B14F-4D97-AF65-F5344CB8AC3E}">
        <p14:creationId xmlns:p14="http://schemas.microsoft.com/office/powerpoint/2010/main" val="2804444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EDEDED"/>
        </a:solidFill>
        <a:effectLst/>
      </p:bgPr>
    </p:bg>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2D8CF1D3-D720-F6FA-B6DA-11D748C60E66}"/>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513" r="-17798" b="-5661"/>
          <a:stretch/>
        </p:blipFill>
        <p:spPr>
          <a:xfrm>
            <a:off x="6095999" y="-46629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Graphic 6">
            <a:extLst>
              <a:ext uri="{FF2B5EF4-FFF2-40B4-BE49-F238E27FC236}">
                <a16:creationId xmlns:a16="http://schemas.microsoft.com/office/drawing/2014/main" id="{734B06B4-B0BE-A20B-CCE0-6AF5D427D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6"/>
          <a:srcRect/>
          <a:stretch/>
        </p:blipFill>
        <p:spPr>
          <a:xfrm>
            <a:off x="139484" y="5576273"/>
            <a:ext cx="2022594" cy="1011297"/>
          </a:xfrm>
          <a:prstGeom prst="rect">
            <a:avLst/>
          </a:prstGeom>
        </p:spPr>
      </p:pic>
    </p:spTree>
    <p:extLst>
      <p:ext uri="{BB962C8B-B14F-4D97-AF65-F5344CB8AC3E}">
        <p14:creationId xmlns:p14="http://schemas.microsoft.com/office/powerpoint/2010/main" val="3457680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BB875D5A-DED2-DA87-AC94-8EF4F53BD50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t="-1153" r="-42595" b="-18223"/>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Graphic 6">
            <a:extLst>
              <a:ext uri="{FF2B5EF4-FFF2-40B4-BE49-F238E27FC236}">
                <a16:creationId xmlns:a16="http://schemas.microsoft.com/office/drawing/2014/main" id="{734B06B4-B0BE-A20B-CCE0-6AF5D427D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6"/>
          <a:srcRect/>
          <a:stretch/>
        </p:blipFill>
        <p:spPr>
          <a:xfrm>
            <a:off x="139484" y="5576273"/>
            <a:ext cx="2022594" cy="1011297"/>
          </a:xfrm>
          <a:prstGeom prst="rect">
            <a:avLst/>
          </a:prstGeom>
        </p:spPr>
      </p:pic>
    </p:spTree>
    <p:extLst>
      <p:ext uri="{BB962C8B-B14F-4D97-AF65-F5344CB8AC3E}">
        <p14:creationId xmlns:p14="http://schemas.microsoft.com/office/powerpoint/2010/main" val="1926263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6967DDAA-58C0-A3F0-539B-A07C7A7F082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1076" b="-522"/>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3"/>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4"/>
          <a:srcRect/>
          <a:stretch/>
        </p:blipFill>
        <p:spPr>
          <a:xfrm>
            <a:off x="139484" y="5576273"/>
            <a:ext cx="2022594" cy="1011297"/>
          </a:xfrm>
          <a:prstGeom prst="rect">
            <a:avLst/>
          </a:prstGeom>
        </p:spPr>
      </p:pic>
      <p:pic>
        <p:nvPicPr>
          <p:cNvPr id="3" name="Kuva 2" descr="Kuva, joka sisältää kohteen Fontti, logo, Grafiikka, typografia&#10;&#10;Kuvaus luotu automaattisesti">
            <a:extLst>
              <a:ext uri="{FF2B5EF4-FFF2-40B4-BE49-F238E27FC236}">
                <a16:creationId xmlns:a16="http://schemas.microsoft.com/office/drawing/2014/main" id="{C837F378-CFE2-216A-C5CC-B22FF47867A9}"/>
              </a:ext>
            </a:extLst>
          </p:cNvPr>
          <p:cNvPicPr>
            <a:picLocks noChangeAspect="1"/>
          </p:cNvPicPr>
          <p:nvPr userDrawn="1"/>
        </p:nvPicPr>
        <p:blipFill>
          <a:blip r:embed="rId5"/>
          <a:stretch>
            <a:fillRect/>
          </a:stretch>
        </p:blipFill>
        <p:spPr>
          <a:xfrm>
            <a:off x="10369550" y="5770979"/>
            <a:ext cx="1306417" cy="422758"/>
          </a:xfrm>
          <a:prstGeom prst="rect">
            <a:avLst/>
          </a:prstGeom>
        </p:spPr>
      </p:pic>
    </p:spTree>
    <p:extLst>
      <p:ext uri="{BB962C8B-B14F-4D97-AF65-F5344CB8AC3E}">
        <p14:creationId xmlns:p14="http://schemas.microsoft.com/office/powerpoint/2010/main" val="8804444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8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0749E521-DB52-4071-D45E-5DE391524F9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14432" b="-9042"/>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Graphic 6">
            <a:extLst>
              <a:ext uri="{FF2B5EF4-FFF2-40B4-BE49-F238E27FC236}">
                <a16:creationId xmlns:a16="http://schemas.microsoft.com/office/drawing/2014/main" id="{734B06B4-B0BE-A20B-CCE0-6AF5D427D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6"/>
          <a:srcRect/>
          <a:stretch/>
        </p:blipFill>
        <p:spPr>
          <a:xfrm>
            <a:off x="139484" y="5576273"/>
            <a:ext cx="2022594" cy="1011297"/>
          </a:xfrm>
          <a:prstGeom prst="rect">
            <a:avLst/>
          </a:prstGeom>
        </p:spPr>
      </p:pic>
    </p:spTree>
    <p:extLst>
      <p:ext uri="{BB962C8B-B14F-4D97-AF65-F5344CB8AC3E}">
        <p14:creationId xmlns:p14="http://schemas.microsoft.com/office/powerpoint/2010/main" val="829260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rgbClr val="EDEDED"/>
        </a:solidFill>
        <a:effectLst/>
      </p:bgPr>
    </p:bg>
    <p:spTree>
      <p:nvGrpSpPr>
        <p:cNvPr id="1" name=""/>
        <p:cNvGrpSpPr/>
        <p:nvPr/>
      </p:nvGrpSpPr>
      <p:grpSpPr>
        <a:xfrm>
          <a:off x="0" y="0"/>
          <a:ext cx="0" cy="0"/>
          <a:chOff x="0" y="0"/>
          <a:chExt cx="0" cy="0"/>
        </a:xfrm>
      </p:grpSpPr>
      <p:pic>
        <p:nvPicPr>
          <p:cNvPr id="3" name="Picture 10">
            <a:extLst>
              <a:ext uri="{FF2B5EF4-FFF2-40B4-BE49-F238E27FC236}">
                <a16:creationId xmlns:a16="http://schemas.microsoft.com/office/drawing/2014/main" id="{6054D304-516D-AA37-C7C3-655CCA83A390}"/>
              </a:ext>
            </a:extLst>
          </p:cNvPr>
          <p:cNvPicPr>
            <a:picLocks noChangeAspect="1"/>
          </p:cNvPicPr>
          <p:nvPr userDrawn="1"/>
        </p:nvPicPr>
        <p:blipFill rotWithShape="1">
          <a:blip r:embed="rId2"/>
          <a:srcRect l="16072" t="4810" r="-16072" b="-4810"/>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Graphic 6">
            <a:extLst>
              <a:ext uri="{FF2B5EF4-FFF2-40B4-BE49-F238E27FC236}">
                <a16:creationId xmlns:a16="http://schemas.microsoft.com/office/drawing/2014/main" id="{734B06B4-B0BE-A20B-CCE0-6AF5D427D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6"/>
          <a:srcRect/>
          <a:stretch/>
        </p:blipFill>
        <p:spPr>
          <a:xfrm>
            <a:off x="139484" y="5576273"/>
            <a:ext cx="2022594" cy="1011297"/>
          </a:xfrm>
          <a:prstGeom prst="rect">
            <a:avLst/>
          </a:prstGeom>
        </p:spPr>
      </p:pic>
    </p:spTree>
    <p:extLst>
      <p:ext uri="{BB962C8B-B14F-4D97-AF65-F5344CB8AC3E}">
        <p14:creationId xmlns:p14="http://schemas.microsoft.com/office/powerpoint/2010/main" val="33676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E09A686E-CFFF-1FA5-4173-B00B76A37ED1}"/>
              </a:ext>
            </a:extLst>
          </p:cNvPr>
          <p:cNvPicPr>
            <a:picLocks noChangeAspect="1"/>
          </p:cNvPicPr>
          <p:nvPr userDrawn="1"/>
        </p:nvPicPr>
        <p:blipFill>
          <a:blip r:embed="rId3"/>
          <a:stretch>
            <a:fillRect/>
          </a:stretch>
        </p:blipFill>
        <p:spPr>
          <a:xfrm>
            <a:off x="-119268" y="6095172"/>
            <a:ext cx="12446406" cy="648249"/>
          </a:xfrm>
          <a:prstGeom prst="rect">
            <a:avLst/>
          </a:prstGeom>
        </p:spPr>
      </p:pic>
      <p:pic>
        <p:nvPicPr>
          <p:cNvPr id="3" name="Graphic 6">
            <a:extLst>
              <a:ext uri="{FF2B5EF4-FFF2-40B4-BE49-F238E27FC236}">
                <a16:creationId xmlns:a16="http://schemas.microsoft.com/office/drawing/2014/main" id="{1792A7AC-314A-E2A9-3283-EA653DC4EBC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78784" y="1831326"/>
            <a:ext cx="4236104" cy="2118052"/>
          </a:xfrm>
          <a:prstGeom prst="rect">
            <a:avLst/>
          </a:prstGeom>
        </p:spPr>
      </p:pic>
      <p:sp>
        <p:nvSpPr>
          <p:cNvPr id="6" name="Title 1">
            <a:extLst>
              <a:ext uri="{FF2B5EF4-FFF2-40B4-BE49-F238E27FC236}">
                <a16:creationId xmlns:a16="http://schemas.microsoft.com/office/drawing/2014/main" id="{5E9DDD47-2124-7EFF-779A-424FE06FE47B}"/>
              </a:ext>
            </a:extLst>
          </p:cNvPr>
          <p:cNvSpPr>
            <a:spLocks noGrp="1"/>
          </p:cNvSpPr>
          <p:nvPr>
            <p:ph type="ctrTitle" hasCustomPrompt="1"/>
          </p:nvPr>
        </p:nvSpPr>
        <p:spPr>
          <a:xfrm>
            <a:off x="722465" y="3949378"/>
            <a:ext cx="6926240" cy="1772299"/>
          </a:xfrm>
          <a:prstGeom prst="rect">
            <a:avLst/>
          </a:prstGeom>
        </p:spPr>
        <p:txBody>
          <a:bodyPr anchor="t" anchorCtr="0">
            <a:normAutofit/>
          </a:bodyPr>
          <a:lstStyle>
            <a:lvl1pPr algn="l">
              <a:defRPr sz="3600" b="1" i="0" baseline="0">
                <a:solidFill>
                  <a:schemeClr val="bg1"/>
                </a:solidFill>
                <a:latin typeface="+mn-lt"/>
              </a:defRPr>
            </a:lvl1pPr>
          </a:lstStyle>
          <a:p>
            <a:r>
              <a:rPr lang="en-GB" dirty="0"/>
              <a:t>Click to edit Master title style</a:t>
            </a:r>
            <a:endParaRPr lang="en-FI" dirty="0"/>
          </a:p>
        </p:txBody>
      </p:sp>
    </p:spTree>
    <p:extLst>
      <p:ext uri="{BB962C8B-B14F-4D97-AF65-F5344CB8AC3E}">
        <p14:creationId xmlns:p14="http://schemas.microsoft.com/office/powerpoint/2010/main" val="3646018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AB14119B-775C-7424-FCC7-71CF4CC1D5E1}"/>
              </a:ext>
            </a:extLst>
          </p:cNvPr>
          <p:cNvPicPr>
            <a:picLocks noChangeAspect="1"/>
          </p:cNvPicPr>
          <p:nvPr userDrawn="1"/>
        </p:nvPicPr>
        <p:blipFill rotWithShape="1">
          <a:blip r:embed="rId2"/>
          <a:srcRect l="4856" t="11765" r="-17249" b="-24154"/>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3"/>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4"/>
          <a:srcRect/>
          <a:stretch/>
        </p:blipFill>
        <p:spPr>
          <a:xfrm>
            <a:off x="139484" y="5576273"/>
            <a:ext cx="2022594" cy="1011297"/>
          </a:xfrm>
          <a:prstGeom prst="rect">
            <a:avLst/>
          </a:prstGeom>
        </p:spPr>
      </p:pic>
      <p:pic>
        <p:nvPicPr>
          <p:cNvPr id="4" name="Kuva 3" descr="Kuva, joka sisältää kohteen Fontti, logo, Grafiikka, typografia&#10;&#10;Kuvaus luotu automaattisesti">
            <a:extLst>
              <a:ext uri="{FF2B5EF4-FFF2-40B4-BE49-F238E27FC236}">
                <a16:creationId xmlns:a16="http://schemas.microsoft.com/office/drawing/2014/main" id="{C35ACEEE-B18B-5138-A56B-BD46BEC20682}"/>
              </a:ext>
            </a:extLst>
          </p:cNvPr>
          <p:cNvPicPr>
            <a:picLocks noChangeAspect="1"/>
          </p:cNvPicPr>
          <p:nvPr userDrawn="1"/>
        </p:nvPicPr>
        <p:blipFill>
          <a:blip r:embed="rId5"/>
          <a:stretch>
            <a:fillRect/>
          </a:stretch>
        </p:blipFill>
        <p:spPr>
          <a:xfrm>
            <a:off x="10369550" y="5770979"/>
            <a:ext cx="1306417" cy="422758"/>
          </a:xfrm>
          <a:prstGeom prst="rect">
            <a:avLst/>
          </a:prstGeom>
        </p:spPr>
      </p:pic>
    </p:spTree>
    <p:extLst>
      <p:ext uri="{BB962C8B-B14F-4D97-AF65-F5344CB8AC3E}">
        <p14:creationId xmlns:p14="http://schemas.microsoft.com/office/powerpoint/2010/main" val="650185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1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484FCA94-C7A5-C109-841C-0CD53D9CF00D}"/>
              </a:ext>
            </a:extLst>
          </p:cNvPr>
          <p:cNvPicPr>
            <a:picLocks noChangeAspect="1"/>
          </p:cNvPicPr>
          <p:nvPr userDrawn="1"/>
        </p:nvPicPr>
        <p:blipFill rotWithShape="1">
          <a:blip r:embed="rId2"/>
          <a:srcRect l="8724" t="-156" r="-8724" b="156"/>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7" name="Graphic 6">
            <a:extLst>
              <a:ext uri="{FF2B5EF4-FFF2-40B4-BE49-F238E27FC236}">
                <a16:creationId xmlns:a16="http://schemas.microsoft.com/office/drawing/2014/main" id="{734B06B4-B0BE-A20B-CCE0-6AF5D427D8A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6"/>
          <a:srcRect/>
          <a:stretch/>
        </p:blipFill>
        <p:spPr>
          <a:xfrm>
            <a:off x="139484" y="5576273"/>
            <a:ext cx="2022594" cy="1011297"/>
          </a:xfrm>
          <a:prstGeom prst="rect">
            <a:avLst/>
          </a:prstGeom>
        </p:spPr>
      </p:pic>
    </p:spTree>
    <p:extLst>
      <p:ext uri="{BB962C8B-B14F-4D97-AF65-F5344CB8AC3E}">
        <p14:creationId xmlns:p14="http://schemas.microsoft.com/office/powerpoint/2010/main" val="14544833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9_Title Slide">
    <p:bg>
      <p:bgPr>
        <a:solidFill>
          <a:srgbClr val="EDEDED"/>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2"/>
          <a:srcRect/>
          <a:stretch/>
        </p:blipFill>
        <p:spPr>
          <a:xfrm>
            <a:off x="139484" y="5576273"/>
            <a:ext cx="2022594" cy="1011297"/>
          </a:xfrm>
          <a:prstGeom prst="rect">
            <a:avLst/>
          </a:prstGeom>
        </p:spPr>
      </p:pic>
      <p:pic>
        <p:nvPicPr>
          <p:cNvPr id="3" name="Picture 10">
            <a:extLst>
              <a:ext uri="{FF2B5EF4-FFF2-40B4-BE49-F238E27FC236}">
                <a16:creationId xmlns:a16="http://schemas.microsoft.com/office/drawing/2014/main" id="{A956750B-E5BA-E86D-B5BB-A03E3D4B6A63}"/>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9756" b="-5836"/>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4" name="Kuva 3" descr="Kuva, joka sisältää kohteen Fontti, logo, Grafiikka, typografia&#10;&#10;Kuvaus luotu automaattisesti">
            <a:extLst>
              <a:ext uri="{FF2B5EF4-FFF2-40B4-BE49-F238E27FC236}">
                <a16:creationId xmlns:a16="http://schemas.microsoft.com/office/drawing/2014/main" id="{4365B690-56E4-83D9-BEFD-ADE1A9DB20C5}"/>
              </a:ext>
            </a:extLst>
          </p:cNvPr>
          <p:cNvPicPr>
            <a:picLocks noChangeAspect="1"/>
          </p:cNvPicPr>
          <p:nvPr userDrawn="1"/>
        </p:nvPicPr>
        <p:blipFill>
          <a:blip r:embed="rId4"/>
          <a:stretch>
            <a:fillRect/>
          </a:stretch>
        </p:blipFill>
        <p:spPr>
          <a:xfrm>
            <a:off x="10369550" y="5770979"/>
            <a:ext cx="1306417" cy="422758"/>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Tree>
    <p:extLst>
      <p:ext uri="{BB962C8B-B14F-4D97-AF65-F5344CB8AC3E}">
        <p14:creationId xmlns:p14="http://schemas.microsoft.com/office/powerpoint/2010/main" val="21897281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6_Title Slide">
    <p:bg>
      <p:bgPr>
        <a:solidFill>
          <a:srgbClr val="EDEDED"/>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2"/>
          <a:srcRect/>
          <a:stretch/>
        </p:blipFill>
        <p:spPr>
          <a:xfrm>
            <a:off x="139484" y="5576273"/>
            <a:ext cx="2022594" cy="1011297"/>
          </a:xfrm>
          <a:prstGeom prst="rect">
            <a:avLst/>
          </a:prstGeom>
        </p:spPr>
      </p:pic>
      <p:pic>
        <p:nvPicPr>
          <p:cNvPr id="2" name="Picture 10">
            <a:extLst>
              <a:ext uri="{FF2B5EF4-FFF2-40B4-BE49-F238E27FC236}">
                <a16:creationId xmlns:a16="http://schemas.microsoft.com/office/drawing/2014/main" id="{8E330C46-8A62-C96F-A64D-354ECF098959}"/>
              </a:ext>
            </a:extLst>
          </p:cNvPr>
          <p:cNvPicPr>
            <a:picLocks noChangeAspect="1"/>
          </p:cNvPicPr>
          <p:nvPr userDrawn="1"/>
        </p:nvPicPr>
        <p:blipFill rotWithShape="1">
          <a:blip r:embed="rId3">
            <a:extLst>
              <a:ext uri="{28A0092B-C50C-407E-A947-70E740481C1C}">
                <a14:useLocalDpi xmlns:a14="http://schemas.microsoft.com/office/drawing/2010/main"/>
              </a:ext>
            </a:extLst>
          </a:blip>
          <a:srcRect t="-2182" r="-21617" b="-7373"/>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5" name="Graphic 6">
            <a:extLst>
              <a:ext uri="{FF2B5EF4-FFF2-40B4-BE49-F238E27FC236}">
                <a16:creationId xmlns:a16="http://schemas.microsoft.com/office/drawing/2014/main" id="{D04BCB39-549B-378E-DD5B-531FF3C6DA4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96525" y="5603784"/>
            <a:ext cx="1473574" cy="736786"/>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6"/>
          <a:stretch>
            <a:fillRect/>
          </a:stretch>
        </p:blipFill>
        <p:spPr>
          <a:xfrm>
            <a:off x="-119268" y="6095172"/>
            <a:ext cx="12446406" cy="648249"/>
          </a:xfrm>
          <a:prstGeom prst="rect">
            <a:avLst/>
          </a:prstGeom>
        </p:spPr>
      </p:pic>
    </p:spTree>
    <p:extLst>
      <p:ext uri="{BB962C8B-B14F-4D97-AF65-F5344CB8AC3E}">
        <p14:creationId xmlns:p14="http://schemas.microsoft.com/office/powerpoint/2010/main" val="21916165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7_Title Slide">
    <p:bg>
      <p:bgPr>
        <a:solidFill>
          <a:srgbClr val="EDEDED"/>
        </a:solidFill>
        <a:effectLst/>
      </p:bgPr>
    </p:bg>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8E658B12-0E1C-3CF4-150D-0A7E1D9B8E3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7733" b="-3022"/>
          <a:stretch/>
        </p:blipFill>
        <p:spPr>
          <a:xfrm>
            <a:off x="608075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sp>
        <p:nvSpPr>
          <p:cNvPr id="10" name="Title 1">
            <a:extLst>
              <a:ext uri="{FF2B5EF4-FFF2-40B4-BE49-F238E27FC236}">
                <a16:creationId xmlns:a16="http://schemas.microsoft.com/office/drawing/2014/main" id="{68067E71-E7B5-4325-999C-673B4FDEE532}"/>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tx1"/>
                </a:solidFill>
                <a:latin typeface="+mn-lt"/>
              </a:defRPr>
            </a:lvl1pPr>
          </a:lstStyle>
          <a:p>
            <a:r>
              <a:rPr lang="en-GB" dirty="0"/>
              <a:t>Click to edit Master title style</a:t>
            </a:r>
            <a:endParaRPr lang="en-FI" dirty="0"/>
          </a:p>
        </p:txBody>
      </p:sp>
      <p:pic>
        <p:nvPicPr>
          <p:cNvPr id="13" name="Kuva 12">
            <a:extLst>
              <a:ext uri="{FF2B5EF4-FFF2-40B4-BE49-F238E27FC236}">
                <a16:creationId xmlns:a16="http://schemas.microsoft.com/office/drawing/2014/main" id="{41FFC8F4-9961-D1E4-56B4-EDBCAAAFAB2F}"/>
              </a:ext>
            </a:extLst>
          </p:cNvPr>
          <p:cNvPicPr>
            <a:picLocks noChangeAspect="1"/>
          </p:cNvPicPr>
          <p:nvPr userDrawn="1"/>
        </p:nvPicPr>
        <p:blipFill>
          <a:blip r:embed="rId3"/>
          <a:srcRect/>
          <a:stretch/>
        </p:blipFill>
        <p:spPr>
          <a:xfrm>
            <a:off x="139484" y="5576273"/>
            <a:ext cx="2022594" cy="1011297"/>
          </a:xfrm>
          <a:prstGeom prst="rect">
            <a:avLst/>
          </a:prstGeom>
        </p:spPr>
      </p:pic>
      <p:pic>
        <p:nvPicPr>
          <p:cNvPr id="4" name="Kuva 3" descr="Kuva, joka sisältää kohteen Fontti, logo, Grafiikka, typografia&#10;&#10;Kuvaus luotu automaattisesti">
            <a:extLst>
              <a:ext uri="{FF2B5EF4-FFF2-40B4-BE49-F238E27FC236}">
                <a16:creationId xmlns:a16="http://schemas.microsoft.com/office/drawing/2014/main" id="{4365B690-56E4-83D9-BEFD-ADE1A9DB20C5}"/>
              </a:ext>
            </a:extLst>
          </p:cNvPr>
          <p:cNvPicPr>
            <a:picLocks noChangeAspect="1"/>
          </p:cNvPicPr>
          <p:nvPr userDrawn="1"/>
        </p:nvPicPr>
        <p:blipFill>
          <a:blip r:embed="rId4"/>
          <a:stretch>
            <a:fillRect/>
          </a:stretch>
        </p:blipFill>
        <p:spPr>
          <a:xfrm>
            <a:off x="10369550" y="5770979"/>
            <a:ext cx="1306417" cy="422758"/>
          </a:xfrm>
          <a:prstGeom prst="rect">
            <a:avLst/>
          </a:prstGeom>
        </p:spPr>
      </p:pic>
      <p:pic>
        <p:nvPicPr>
          <p:cNvPr id="8" name="Kuva 7">
            <a:extLst>
              <a:ext uri="{FF2B5EF4-FFF2-40B4-BE49-F238E27FC236}">
                <a16:creationId xmlns:a16="http://schemas.microsoft.com/office/drawing/2014/main" id="{6C6C303C-FE36-10EC-65FC-A60970BECA00}"/>
              </a:ext>
            </a:extLst>
          </p:cNvPr>
          <p:cNvPicPr>
            <a:picLocks noChangeAspect="1"/>
          </p:cNvPicPr>
          <p:nvPr userDrawn="1"/>
        </p:nvPicPr>
        <p:blipFill>
          <a:blip r:embed="rId5"/>
          <a:stretch>
            <a:fillRect/>
          </a:stretch>
        </p:blipFill>
        <p:spPr>
          <a:xfrm>
            <a:off x="-119268" y="6095172"/>
            <a:ext cx="12446406" cy="648249"/>
          </a:xfrm>
          <a:prstGeom prst="rect">
            <a:avLst/>
          </a:prstGeom>
        </p:spPr>
      </p:pic>
    </p:spTree>
    <p:extLst>
      <p:ext uri="{BB962C8B-B14F-4D97-AF65-F5344CB8AC3E}">
        <p14:creationId xmlns:p14="http://schemas.microsoft.com/office/powerpoint/2010/main" val="1912988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627389" y="615497"/>
            <a:ext cx="10785678" cy="999217"/>
          </a:xfrm>
        </p:spPr>
        <p:txBody>
          <a:bodyPr anchor="t">
            <a:normAutofit/>
          </a:bodyPr>
          <a:lstStyle>
            <a:lvl1pPr>
              <a:lnSpc>
                <a:spcPts val="3600"/>
              </a:lnSpc>
              <a:defRPr sz="3600" b="1" i="0">
                <a:solidFill>
                  <a:schemeClr val="tx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627389" y="1758592"/>
            <a:ext cx="10785678" cy="4021320"/>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2667172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9535A5-F716-9440-999C-EF1A45E82221}"/>
              </a:ext>
            </a:extLst>
          </p:cNvPr>
          <p:cNvSpPr>
            <a:spLocks noGrp="1"/>
          </p:cNvSpPr>
          <p:nvPr>
            <p:ph type="title"/>
          </p:nvPr>
        </p:nvSpPr>
        <p:spPr>
          <a:xfrm>
            <a:off x="611891"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7BE89F5F-4875-6549-9F44-4C985DAD0D6A}"/>
              </a:ext>
            </a:extLst>
          </p:cNvPr>
          <p:cNvSpPr>
            <a:spLocks noGrp="1"/>
          </p:cNvSpPr>
          <p:nvPr>
            <p:ph type="body" sz="quarter" idx="11"/>
          </p:nvPr>
        </p:nvSpPr>
        <p:spPr>
          <a:xfrm>
            <a:off x="613728" y="1721285"/>
            <a:ext cx="4850287" cy="4183570"/>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9" name="Text Placeholder 4">
            <a:extLst>
              <a:ext uri="{FF2B5EF4-FFF2-40B4-BE49-F238E27FC236}">
                <a16:creationId xmlns:a16="http://schemas.microsoft.com/office/drawing/2014/main" id="{2CFACD2C-3CA3-BA4E-8D25-F03FEA020B78}"/>
              </a:ext>
            </a:extLst>
          </p:cNvPr>
          <p:cNvSpPr>
            <a:spLocks noGrp="1"/>
          </p:cNvSpPr>
          <p:nvPr>
            <p:ph type="body" sz="quarter" idx="12"/>
          </p:nvPr>
        </p:nvSpPr>
        <p:spPr>
          <a:xfrm>
            <a:off x="5566728" y="1721284"/>
            <a:ext cx="4850287" cy="4183571"/>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677557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838937" y="1716390"/>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048C26C6-AD7C-E64D-8CA5-ABA28E85579F}"/>
              </a:ext>
            </a:extLst>
          </p:cNvPr>
          <p:cNvSpPr>
            <a:spLocks noGrp="1"/>
          </p:cNvSpPr>
          <p:nvPr>
            <p:ph type="body" sz="quarter" idx="11"/>
          </p:nvPr>
        </p:nvSpPr>
        <p:spPr>
          <a:xfrm>
            <a:off x="6540521" y="5164545"/>
            <a:ext cx="3620044" cy="465138"/>
          </a:xfrm>
        </p:spPr>
        <p:txBody>
          <a:bodyPr anchor="ctr">
            <a:noAutofit/>
          </a:bodyPr>
          <a:lstStyle>
            <a:lvl1pPr marL="0" indent="0" algn="r">
              <a:buNone/>
              <a:defRPr sz="1800">
                <a:solidFill>
                  <a:schemeClr val="accent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36909062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8150578" y="0"/>
            <a:ext cx="4041422"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857027"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16081725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746044" y="0"/>
            <a:ext cx="6445957" cy="6858000"/>
          </a:xfrm>
        </p:spPr>
        <p:txBody>
          <a:bodyPr/>
          <a:lstStyle/>
          <a:p>
            <a:endParaRPr lang="en-FI"/>
          </a:p>
        </p:txBody>
      </p:sp>
      <p:sp>
        <p:nvSpPr>
          <p:cNvPr id="3" name="Title 1">
            <a:extLst>
              <a:ext uri="{FF2B5EF4-FFF2-40B4-BE49-F238E27FC236}">
                <a16:creationId xmlns:a16="http://schemas.microsoft.com/office/drawing/2014/main" id="{6F242B18-8BE9-1267-7C38-5B533132DA27}"/>
              </a:ext>
            </a:extLst>
          </p:cNvPr>
          <p:cNvSpPr>
            <a:spLocks noGrp="1"/>
          </p:cNvSpPr>
          <p:nvPr>
            <p:ph type="title"/>
          </p:nvPr>
        </p:nvSpPr>
        <p:spPr>
          <a:xfrm>
            <a:off x="857027"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3887857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68497B6-6285-404D-959F-E053A397BF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78784" y="1831326"/>
            <a:ext cx="4236104" cy="2118052"/>
          </a:xfrm>
          <a:prstGeom prst="rect">
            <a:avLst/>
          </a:prstGeom>
        </p:spPr>
      </p:pic>
      <p:pic>
        <p:nvPicPr>
          <p:cNvPr id="5" name="Kuva 4">
            <a:extLst>
              <a:ext uri="{FF2B5EF4-FFF2-40B4-BE49-F238E27FC236}">
                <a16:creationId xmlns:a16="http://schemas.microsoft.com/office/drawing/2014/main" id="{E09A686E-CFFF-1FA5-4173-B00B76A37ED1}"/>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3" name="Title 1">
            <a:extLst>
              <a:ext uri="{FF2B5EF4-FFF2-40B4-BE49-F238E27FC236}">
                <a16:creationId xmlns:a16="http://schemas.microsoft.com/office/drawing/2014/main" id="{C58BB005-A5BE-A920-1396-0DAD939F6AFB}"/>
              </a:ext>
            </a:extLst>
          </p:cNvPr>
          <p:cNvSpPr>
            <a:spLocks noGrp="1"/>
          </p:cNvSpPr>
          <p:nvPr>
            <p:ph type="ctrTitle" hasCustomPrompt="1"/>
          </p:nvPr>
        </p:nvSpPr>
        <p:spPr>
          <a:xfrm>
            <a:off x="722465" y="3949378"/>
            <a:ext cx="6926240" cy="1772299"/>
          </a:xfrm>
          <a:prstGeom prst="rect">
            <a:avLst/>
          </a:prstGeom>
        </p:spPr>
        <p:txBody>
          <a:bodyPr anchor="t" anchorCtr="0">
            <a:normAutofit/>
          </a:bodyPr>
          <a:lstStyle>
            <a:lvl1pPr algn="l">
              <a:defRPr sz="3600" b="1" i="0" baseline="0">
                <a:solidFill>
                  <a:schemeClr val="bg1"/>
                </a:solidFill>
                <a:latin typeface="+mn-lt"/>
              </a:defRPr>
            </a:lvl1pPr>
          </a:lstStyle>
          <a:p>
            <a:r>
              <a:rPr lang="en-GB" dirty="0"/>
              <a:t>Click to edit Master title style</a:t>
            </a:r>
            <a:endParaRPr lang="en-FI" dirty="0"/>
          </a:p>
        </p:txBody>
      </p:sp>
    </p:spTree>
    <p:extLst>
      <p:ext uri="{BB962C8B-B14F-4D97-AF65-F5344CB8AC3E}">
        <p14:creationId xmlns:p14="http://schemas.microsoft.com/office/powerpoint/2010/main" val="2027917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6316697" y="4895576"/>
            <a:ext cx="5243125" cy="900790"/>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457764" y="382209"/>
            <a:ext cx="524312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2" name="Picture Placeholder 3">
            <a:extLst>
              <a:ext uri="{FF2B5EF4-FFF2-40B4-BE49-F238E27FC236}">
                <a16:creationId xmlns:a16="http://schemas.microsoft.com/office/drawing/2014/main" id="{BCAD2400-1AAA-AA32-B4E9-A568ACB8B841}"/>
              </a:ext>
            </a:extLst>
          </p:cNvPr>
          <p:cNvSpPr>
            <a:spLocks noGrp="1"/>
          </p:cNvSpPr>
          <p:nvPr>
            <p:ph type="pic" sz="quarter" idx="15"/>
          </p:nvPr>
        </p:nvSpPr>
        <p:spPr>
          <a:xfrm>
            <a:off x="457764" y="1875295"/>
            <a:ext cx="5243125" cy="3921071"/>
          </a:xfrm>
        </p:spPr>
        <p:txBody>
          <a:bodyPr/>
          <a:lstStyle/>
          <a:p>
            <a:endParaRPr lang="en-FI"/>
          </a:p>
        </p:txBody>
      </p:sp>
      <p:sp>
        <p:nvSpPr>
          <p:cNvPr id="3" name="Picture Placeholder 3">
            <a:extLst>
              <a:ext uri="{FF2B5EF4-FFF2-40B4-BE49-F238E27FC236}">
                <a16:creationId xmlns:a16="http://schemas.microsoft.com/office/drawing/2014/main" id="{8BDF23F3-C809-4A1C-4ED8-FD3E5B2B84E9}"/>
              </a:ext>
            </a:extLst>
          </p:cNvPr>
          <p:cNvSpPr>
            <a:spLocks noGrp="1"/>
          </p:cNvSpPr>
          <p:nvPr>
            <p:ph type="pic" sz="quarter" idx="16"/>
          </p:nvPr>
        </p:nvSpPr>
        <p:spPr>
          <a:xfrm>
            <a:off x="6316697" y="411843"/>
            <a:ext cx="5243125" cy="4253147"/>
          </a:xfrm>
        </p:spPr>
        <p:txBody>
          <a:bodyPr/>
          <a:lstStyle/>
          <a:p>
            <a:endParaRPr lang="en-FI"/>
          </a:p>
        </p:txBody>
      </p:sp>
    </p:spTree>
    <p:extLst>
      <p:ext uri="{BB962C8B-B14F-4D97-AF65-F5344CB8AC3E}">
        <p14:creationId xmlns:p14="http://schemas.microsoft.com/office/powerpoint/2010/main" val="23748684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708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8353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74E92B-EB91-BF4D-9CD7-6E30A39B8875}"/>
              </a:ext>
            </a:extLst>
          </p:cNvPr>
          <p:cNvSpPr>
            <a:spLocks noGrp="1"/>
          </p:cNvSpPr>
          <p:nvPr>
            <p:ph type="ctrTitle" hasCustomPrompt="1"/>
          </p:nvPr>
        </p:nvSpPr>
        <p:spPr>
          <a:xfrm>
            <a:off x="736827" y="1792659"/>
            <a:ext cx="10134374" cy="3040598"/>
          </a:xfrm>
          <a:prstGeom prst="rect">
            <a:avLst/>
          </a:prstGeom>
        </p:spPr>
        <p:txBody>
          <a:bodyPr anchor="ctr" anchorCtr="0">
            <a:normAutofit/>
          </a:bodyPr>
          <a:lstStyle>
            <a:lvl1pPr algn="l">
              <a:defRPr sz="5000" b="0" i="0" baseline="0">
                <a:solidFill>
                  <a:schemeClr val="bg1"/>
                </a:solidFill>
                <a:latin typeface="+mn-lt"/>
              </a:defRPr>
            </a:lvl1pPr>
          </a:lstStyle>
          <a:p>
            <a:r>
              <a:rPr lang="en-GB" dirty="0"/>
              <a:t>Click to edit Master title style</a:t>
            </a:r>
            <a:endParaRPr lang="en-FI" dirty="0"/>
          </a:p>
        </p:txBody>
      </p:sp>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6" name="Kuva 5" descr="Kuva, joka sisältää kohteen Fontti, Grafiikka, teksti, musta&#10;&#10;Kuvaus luotu automaattisesti">
            <a:extLst>
              <a:ext uri="{FF2B5EF4-FFF2-40B4-BE49-F238E27FC236}">
                <a16:creationId xmlns:a16="http://schemas.microsoft.com/office/drawing/2014/main" id="{651E4023-5B6E-6566-5281-AA60ACF7CA2C}"/>
              </a:ext>
            </a:extLst>
          </p:cNvPr>
          <p:cNvPicPr>
            <a:picLocks noChangeAspect="1"/>
          </p:cNvPicPr>
          <p:nvPr userDrawn="1"/>
        </p:nvPicPr>
        <p:blipFill>
          <a:blip r:embed="rId5"/>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3974196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735875" y="615497"/>
            <a:ext cx="10530436"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6" name="Text Placeholder 4">
            <a:extLst>
              <a:ext uri="{FF2B5EF4-FFF2-40B4-BE49-F238E27FC236}">
                <a16:creationId xmlns:a16="http://schemas.microsoft.com/office/drawing/2014/main" id="{779BC6B1-F050-B84E-9988-364A3E8F2BE0}"/>
              </a:ext>
            </a:extLst>
          </p:cNvPr>
          <p:cNvSpPr>
            <a:spLocks noGrp="1"/>
          </p:cNvSpPr>
          <p:nvPr>
            <p:ph type="body" sz="quarter" idx="11"/>
          </p:nvPr>
        </p:nvSpPr>
        <p:spPr>
          <a:xfrm>
            <a:off x="735875" y="1721285"/>
            <a:ext cx="10530436" cy="3990894"/>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a:p>
        </p:txBody>
      </p:sp>
    </p:spTree>
    <p:extLst>
      <p:ext uri="{BB962C8B-B14F-4D97-AF65-F5344CB8AC3E}">
        <p14:creationId xmlns:p14="http://schemas.microsoft.com/office/powerpoint/2010/main" val="41891384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E0F1B4-0054-F144-BBE0-FA9FDA0B551A}"/>
              </a:ext>
            </a:extLst>
          </p:cNvPr>
          <p:cNvSpPr>
            <a:spLocks noGrp="1"/>
          </p:cNvSpPr>
          <p:nvPr>
            <p:ph type="title"/>
          </p:nvPr>
        </p:nvSpPr>
        <p:spPr>
          <a:xfrm>
            <a:off x="600407"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33929152-2197-1345-A5AE-F257CFD5B30D}"/>
              </a:ext>
            </a:extLst>
          </p:cNvPr>
          <p:cNvSpPr>
            <a:spLocks noGrp="1"/>
          </p:cNvSpPr>
          <p:nvPr>
            <p:ph type="body" sz="quarter" idx="11"/>
          </p:nvPr>
        </p:nvSpPr>
        <p:spPr>
          <a:xfrm>
            <a:off x="624820" y="1721285"/>
            <a:ext cx="4850287" cy="4115072"/>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A9C6CF21-D31B-2342-85CD-315CE3D2CB76}"/>
              </a:ext>
            </a:extLst>
          </p:cNvPr>
          <p:cNvSpPr>
            <a:spLocks noGrp="1"/>
          </p:cNvSpPr>
          <p:nvPr>
            <p:ph type="body" sz="quarter" idx="12"/>
          </p:nvPr>
        </p:nvSpPr>
        <p:spPr>
          <a:xfrm>
            <a:off x="5577820" y="1721285"/>
            <a:ext cx="5496580" cy="4115072"/>
          </a:xfrm>
        </p:spPr>
        <p:txBody>
          <a:bodyPr>
            <a:normAutofit/>
          </a:bodyPr>
          <a:lstStyle>
            <a:lvl1pPr>
              <a:lnSpc>
                <a:spcPct val="100000"/>
              </a:lnSpc>
              <a:buClr>
                <a:srgbClr val="00F23A"/>
              </a:buClr>
              <a:defRPr sz="2400">
                <a:solidFill>
                  <a:schemeClr val="bg1"/>
                </a:solidFill>
              </a:defRPr>
            </a:lvl1pPr>
            <a:lvl2pPr>
              <a:lnSpc>
                <a:spcPct val="100000"/>
              </a:lnSpc>
              <a:buClr>
                <a:srgbClr val="00F23A"/>
              </a:buClr>
              <a:defRPr sz="2000">
                <a:solidFill>
                  <a:schemeClr val="bg1"/>
                </a:solidFill>
              </a:defRPr>
            </a:lvl2pPr>
            <a:lvl3pPr>
              <a:lnSpc>
                <a:spcPct val="100000"/>
              </a:lnSpc>
              <a:buClr>
                <a:srgbClr val="00F23A"/>
              </a:buClr>
              <a:defRPr sz="1800">
                <a:solidFill>
                  <a:schemeClr val="bg1"/>
                </a:solidFill>
              </a:defRPr>
            </a:lvl3pPr>
            <a:lvl4pPr>
              <a:lnSpc>
                <a:spcPct val="100000"/>
              </a:lnSpc>
              <a:buClr>
                <a:srgbClr val="00F23A"/>
              </a:buClr>
              <a:defRPr sz="1600">
                <a:solidFill>
                  <a:schemeClr val="bg1"/>
                </a:solidFill>
              </a:defRPr>
            </a:lvl4pPr>
            <a:lvl5pPr>
              <a:lnSpc>
                <a:spcPct val="100000"/>
              </a:lnSpc>
              <a:buClr>
                <a:srgbClr val="00F23A"/>
              </a:buClr>
              <a:defRPr sz="160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17922919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7311C81-6594-CB0E-09D8-DE8C1BF48737}"/>
              </a:ext>
            </a:extLst>
          </p:cNvPr>
          <p:cNvSpPr>
            <a:spLocks noGrp="1"/>
          </p:cNvSpPr>
          <p:nvPr>
            <p:ph type="title"/>
          </p:nvPr>
        </p:nvSpPr>
        <p:spPr>
          <a:xfrm>
            <a:off x="838937" y="1716390"/>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4" name="Text Placeholder 4">
            <a:extLst>
              <a:ext uri="{FF2B5EF4-FFF2-40B4-BE49-F238E27FC236}">
                <a16:creationId xmlns:a16="http://schemas.microsoft.com/office/drawing/2014/main" id="{E0203681-DF44-E144-3C2B-BF143305A47A}"/>
              </a:ext>
            </a:extLst>
          </p:cNvPr>
          <p:cNvSpPr>
            <a:spLocks noGrp="1"/>
          </p:cNvSpPr>
          <p:nvPr>
            <p:ph type="body" sz="quarter" idx="11"/>
          </p:nvPr>
        </p:nvSpPr>
        <p:spPr>
          <a:xfrm>
            <a:off x="6540521" y="5164545"/>
            <a:ext cx="3620044" cy="465138"/>
          </a:xfrm>
        </p:spPr>
        <p:txBody>
          <a:bodyPr anchor="ctr">
            <a:noAutofit/>
          </a:bodyPr>
          <a:lstStyle>
            <a:lvl1pPr marL="0" indent="0" algn="r">
              <a:buNone/>
              <a:defRPr sz="1800">
                <a:solidFill>
                  <a:schemeClr val="accent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1363928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610578" y="0"/>
            <a:ext cx="6581422" cy="6858000"/>
          </a:xfrm>
        </p:spPr>
        <p:txBody>
          <a:bodyPr/>
          <a:lstStyle/>
          <a:p>
            <a:endParaRPr lang="en-FI"/>
          </a:p>
        </p:txBody>
      </p:sp>
      <p:sp>
        <p:nvSpPr>
          <p:cNvPr id="3" name="Title 1">
            <a:extLst>
              <a:ext uri="{FF2B5EF4-FFF2-40B4-BE49-F238E27FC236}">
                <a16:creationId xmlns:a16="http://schemas.microsoft.com/office/drawing/2014/main" id="{58C132E4-B226-0310-CE19-4BD3941B0B53}"/>
              </a:ext>
            </a:extLst>
          </p:cNvPr>
          <p:cNvSpPr>
            <a:spLocks noGrp="1"/>
          </p:cNvSpPr>
          <p:nvPr>
            <p:ph type="title"/>
          </p:nvPr>
        </p:nvSpPr>
        <p:spPr>
          <a:xfrm>
            <a:off x="857027"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1749191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0BC10AFD-A7AB-AE2F-D1E1-C074584149A4}"/>
              </a:ext>
            </a:extLst>
          </p:cNvPr>
          <p:cNvSpPr>
            <a:spLocks noGrp="1"/>
          </p:cNvSpPr>
          <p:nvPr>
            <p:ph type="pic" sz="quarter" idx="11"/>
          </p:nvPr>
        </p:nvSpPr>
        <p:spPr>
          <a:xfrm>
            <a:off x="8150578" y="0"/>
            <a:ext cx="4041422" cy="6858000"/>
          </a:xfrm>
        </p:spPr>
        <p:txBody>
          <a:bodyPr/>
          <a:lstStyle/>
          <a:p>
            <a:endParaRPr lang="en-FI"/>
          </a:p>
        </p:txBody>
      </p:sp>
      <p:sp>
        <p:nvSpPr>
          <p:cNvPr id="4" name="Title 1">
            <a:extLst>
              <a:ext uri="{FF2B5EF4-FFF2-40B4-BE49-F238E27FC236}">
                <a16:creationId xmlns:a16="http://schemas.microsoft.com/office/drawing/2014/main" id="{D57F63F7-DC26-9A2C-E6C7-1AC024FBF9E4}"/>
              </a:ext>
            </a:extLst>
          </p:cNvPr>
          <p:cNvSpPr>
            <a:spLocks noGrp="1"/>
          </p:cNvSpPr>
          <p:nvPr>
            <p:ph type="title"/>
          </p:nvPr>
        </p:nvSpPr>
        <p:spPr>
          <a:xfrm>
            <a:off x="857027"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3987228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6316697" y="4628444"/>
            <a:ext cx="5243124" cy="1196624"/>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457764" y="382209"/>
            <a:ext cx="524312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2" name="Picture Placeholder 3">
            <a:extLst>
              <a:ext uri="{FF2B5EF4-FFF2-40B4-BE49-F238E27FC236}">
                <a16:creationId xmlns:a16="http://schemas.microsoft.com/office/drawing/2014/main" id="{8FC28A26-2749-05A2-C909-A3ECEDBEF270}"/>
              </a:ext>
            </a:extLst>
          </p:cNvPr>
          <p:cNvSpPr>
            <a:spLocks noGrp="1"/>
          </p:cNvSpPr>
          <p:nvPr>
            <p:ph type="pic" sz="quarter" idx="15"/>
          </p:nvPr>
        </p:nvSpPr>
        <p:spPr>
          <a:xfrm>
            <a:off x="457764" y="1766510"/>
            <a:ext cx="5243125" cy="4058558"/>
          </a:xfrm>
        </p:spPr>
        <p:txBody>
          <a:bodyPr/>
          <a:lstStyle/>
          <a:p>
            <a:endParaRPr lang="en-FI"/>
          </a:p>
        </p:txBody>
      </p:sp>
      <p:sp>
        <p:nvSpPr>
          <p:cNvPr id="3" name="Picture Placeholder 3">
            <a:extLst>
              <a:ext uri="{FF2B5EF4-FFF2-40B4-BE49-F238E27FC236}">
                <a16:creationId xmlns:a16="http://schemas.microsoft.com/office/drawing/2014/main" id="{A1FDC053-069F-E252-BDBF-A2886EBD7CD9}"/>
              </a:ext>
            </a:extLst>
          </p:cNvPr>
          <p:cNvSpPr>
            <a:spLocks noGrp="1"/>
          </p:cNvSpPr>
          <p:nvPr>
            <p:ph type="pic" sz="quarter" idx="16"/>
          </p:nvPr>
        </p:nvSpPr>
        <p:spPr>
          <a:xfrm>
            <a:off x="6316697" y="411843"/>
            <a:ext cx="5243125" cy="4058559"/>
          </a:xfrm>
        </p:spPr>
        <p:txBody>
          <a:bodyPr/>
          <a:lstStyle/>
          <a:p>
            <a:endParaRPr lang="en-FI"/>
          </a:p>
        </p:txBody>
      </p:sp>
    </p:spTree>
    <p:extLst>
      <p:ext uri="{BB962C8B-B14F-4D97-AF65-F5344CB8AC3E}">
        <p14:creationId xmlns:p14="http://schemas.microsoft.com/office/powerpoint/2010/main" val="13555083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72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8353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74E92B-EB91-BF4D-9CD7-6E30A39B8875}"/>
              </a:ext>
            </a:extLst>
          </p:cNvPr>
          <p:cNvSpPr>
            <a:spLocks noGrp="1"/>
          </p:cNvSpPr>
          <p:nvPr>
            <p:ph type="ctrTitle"/>
          </p:nvPr>
        </p:nvSpPr>
        <p:spPr>
          <a:xfrm>
            <a:off x="823912" y="1553390"/>
            <a:ext cx="9765430" cy="1933482"/>
          </a:xfrm>
          <a:prstGeom prst="rect">
            <a:avLst/>
          </a:prstGeom>
        </p:spPr>
        <p:txBody>
          <a:bodyPr anchor="b">
            <a:normAutofit/>
          </a:bodyPr>
          <a:lstStyle>
            <a:lvl1pPr algn="l">
              <a:defRPr sz="5400" b="1" i="0">
                <a:solidFill>
                  <a:schemeClr val="bg1"/>
                </a:solidFill>
                <a:latin typeface="+mn-lt"/>
              </a:defRPr>
            </a:lvl1pPr>
          </a:lstStyle>
          <a:p>
            <a:r>
              <a:rPr lang="en-GB" dirty="0"/>
              <a:t>Click to edit Master title style</a:t>
            </a:r>
            <a:endParaRPr lang="en-FI" dirty="0"/>
          </a:p>
        </p:txBody>
      </p:sp>
      <p:sp>
        <p:nvSpPr>
          <p:cNvPr id="12" name="Subtitle 2">
            <a:extLst>
              <a:ext uri="{FF2B5EF4-FFF2-40B4-BE49-F238E27FC236}">
                <a16:creationId xmlns:a16="http://schemas.microsoft.com/office/drawing/2014/main" id="{56287D4D-D3E4-F042-B919-9E19E7A6C578}"/>
              </a:ext>
            </a:extLst>
          </p:cNvPr>
          <p:cNvSpPr>
            <a:spLocks noGrp="1"/>
          </p:cNvSpPr>
          <p:nvPr>
            <p:ph type="subTitle" idx="1"/>
          </p:nvPr>
        </p:nvSpPr>
        <p:spPr>
          <a:xfrm>
            <a:off x="823911" y="3909278"/>
            <a:ext cx="9765430" cy="881743"/>
          </a:xfrm>
          <a:prstGeom prst="rect">
            <a:avLst/>
          </a:prstGeom>
        </p:spPr>
        <p:txBody>
          <a:bodyPr/>
          <a:lstStyle>
            <a:lvl1pPr marL="0" indent="0" algn="l">
              <a:buNone/>
              <a:defRPr sz="2400" b="0" i="0"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6" name="Kuva 5" descr="Kuva, joka sisältää kohteen Fontti, Grafiikka, teksti, musta&#10;&#10;Kuvaus luotu automaattisesti">
            <a:extLst>
              <a:ext uri="{FF2B5EF4-FFF2-40B4-BE49-F238E27FC236}">
                <a16:creationId xmlns:a16="http://schemas.microsoft.com/office/drawing/2014/main" id="{651E4023-5B6E-6566-5281-AA60ACF7CA2C}"/>
              </a:ext>
            </a:extLst>
          </p:cNvPr>
          <p:cNvPicPr>
            <a:picLocks noChangeAspect="1"/>
          </p:cNvPicPr>
          <p:nvPr userDrawn="1"/>
        </p:nvPicPr>
        <p:blipFill>
          <a:blip r:embed="rId5"/>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1036278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FD07D80-68F1-D94E-8D26-9E4602388BA9}"/>
              </a:ext>
            </a:extLst>
          </p:cNvPr>
          <p:cNvSpPr>
            <a:spLocks noGrp="1"/>
          </p:cNvSpPr>
          <p:nvPr>
            <p:ph type="title"/>
          </p:nvPr>
        </p:nvSpPr>
        <p:spPr>
          <a:xfrm>
            <a:off x="600407" y="615497"/>
            <a:ext cx="10761321" cy="999217"/>
          </a:xfrm>
        </p:spPr>
        <p:txBody>
          <a:bodyPr anchor="t">
            <a:normAutofit/>
          </a:bodyPr>
          <a:lstStyle>
            <a:lvl1pPr>
              <a:lnSpc>
                <a:spcPts val="3600"/>
              </a:lnSpc>
              <a:defRPr sz="3600" b="1" i="0">
                <a:solidFill>
                  <a:schemeClr val="tx1"/>
                </a:solidFill>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F3ED8A88-A893-CF46-8292-A8A4EBE90DF1}"/>
              </a:ext>
            </a:extLst>
          </p:cNvPr>
          <p:cNvSpPr>
            <a:spLocks noGrp="1"/>
          </p:cNvSpPr>
          <p:nvPr>
            <p:ph type="body" sz="quarter" idx="11"/>
          </p:nvPr>
        </p:nvSpPr>
        <p:spPr>
          <a:xfrm>
            <a:off x="617879" y="1721284"/>
            <a:ext cx="10761321" cy="3957027"/>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330124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32DAB30-C8B1-1B45-B697-DA21B84F8CD1}"/>
              </a:ext>
            </a:extLst>
          </p:cNvPr>
          <p:cNvSpPr>
            <a:spLocks noGrp="1"/>
          </p:cNvSpPr>
          <p:nvPr>
            <p:ph type="title"/>
          </p:nvPr>
        </p:nvSpPr>
        <p:spPr>
          <a:xfrm>
            <a:off x="611696" y="615497"/>
            <a:ext cx="10383682"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10" name="Text Placeholder 4">
            <a:extLst>
              <a:ext uri="{FF2B5EF4-FFF2-40B4-BE49-F238E27FC236}">
                <a16:creationId xmlns:a16="http://schemas.microsoft.com/office/drawing/2014/main" id="{BE976992-187F-7A40-8E0C-A37D77A4A375}"/>
              </a:ext>
            </a:extLst>
          </p:cNvPr>
          <p:cNvSpPr>
            <a:spLocks noGrp="1"/>
          </p:cNvSpPr>
          <p:nvPr>
            <p:ph type="body" sz="quarter" idx="11"/>
          </p:nvPr>
        </p:nvSpPr>
        <p:spPr>
          <a:xfrm>
            <a:off x="624820" y="1721285"/>
            <a:ext cx="4850287" cy="4024760"/>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11" name="Text Placeholder 4">
            <a:extLst>
              <a:ext uri="{FF2B5EF4-FFF2-40B4-BE49-F238E27FC236}">
                <a16:creationId xmlns:a16="http://schemas.microsoft.com/office/drawing/2014/main" id="{E555C9D8-E627-C049-B695-C54FEB7432BF}"/>
              </a:ext>
            </a:extLst>
          </p:cNvPr>
          <p:cNvSpPr>
            <a:spLocks noGrp="1"/>
          </p:cNvSpPr>
          <p:nvPr>
            <p:ph type="body" sz="quarter" idx="12"/>
          </p:nvPr>
        </p:nvSpPr>
        <p:spPr>
          <a:xfrm>
            <a:off x="5577820" y="1721285"/>
            <a:ext cx="5417558" cy="4024760"/>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13769712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8968230-B079-BD43-9168-14687771DCFF}"/>
              </a:ext>
            </a:extLst>
          </p:cNvPr>
          <p:cNvSpPr>
            <a:spLocks noGrp="1"/>
          </p:cNvSpPr>
          <p:nvPr>
            <p:ph type="body" sz="quarter" idx="11"/>
          </p:nvPr>
        </p:nvSpPr>
        <p:spPr>
          <a:xfrm>
            <a:off x="6510700" y="5153077"/>
            <a:ext cx="3620044" cy="465138"/>
          </a:xfrm>
        </p:spPr>
        <p:txBody>
          <a:bodyPr anchor="ctr">
            <a:noAutofit/>
          </a:bodyPr>
          <a:lstStyle>
            <a:lvl1pPr marL="0" indent="0" algn="r">
              <a:buNone/>
              <a:defRPr sz="1800">
                <a:solidFill>
                  <a:schemeClr val="accent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
        <p:nvSpPr>
          <p:cNvPr id="3" name="Title 1">
            <a:extLst>
              <a:ext uri="{FF2B5EF4-FFF2-40B4-BE49-F238E27FC236}">
                <a16:creationId xmlns:a16="http://schemas.microsoft.com/office/drawing/2014/main" id="{51895F0A-4DF6-2C2D-B450-BADDDFFD1B6D}"/>
              </a:ext>
            </a:extLst>
          </p:cNvPr>
          <p:cNvSpPr txBox="1">
            <a:spLocks/>
          </p:cNvSpPr>
          <p:nvPr userDrawn="1"/>
        </p:nvSpPr>
        <p:spPr>
          <a:xfrm>
            <a:off x="838937" y="1716390"/>
            <a:ext cx="9306129" cy="3448155"/>
          </a:xfrm>
          <a:prstGeom prst="rect">
            <a:avLst/>
          </a:prstGeom>
        </p:spPr>
        <p:txBody>
          <a:bodyPr vert="horz" lIns="91440" tIns="45720" rIns="91440" bIns="45720" rtlCol="0" anchor="ctr">
            <a:normAutofit/>
          </a:bodyPr>
          <a:lstStyle>
            <a:lvl1pPr algn="l" defTabSz="914400" rtl="0" eaLnBrk="1" latinLnBrk="0" hangingPunct="1">
              <a:lnSpc>
                <a:spcPts val="3600"/>
              </a:lnSpc>
              <a:spcBef>
                <a:spcPct val="0"/>
              </a:spcBef>
              <a:buNone/>
              <a:defRPr sz="3600" b="1" i="0" kern="1200">
                <a:solidFill>
                  <a:schemeClr val="tx1"/>
                </a:solidFill>
                <a:latin typeface="+mn-lt"/>
                <a:ea typeface="+mj-ea"/>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16363345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E13F333-60B6-C1D5-B657-D4DAB21BA766}"/>
              </a:ext>
            </a:extLst>
          </p:cNvPr>
          <p:cNvSpPr>
            <a:spLocks noGrp="1"/>
          </p:cNvSpPr>
          <p:nvPr>
            <p:ph type="pic" sz="quarter" idx="11"/>
          </p:nvPr>
        </p:nvSpPr>
        <p:spPr>
          <a:xfrm>
            <a:off x="8150578" y="0"/>
            <a:ext cx="4041422" cy="6858000"/>
          </a:xfrm>
        </p:spPr>
        <p:txBody>
          <a:bodyPr/>
          <a:lstStyle/>
          <a:p>
            <a:endParaRPr lang="en-FI"/>
          </a:p>
        </p:txBody>
      </p:sp>
      <p:sp>
        <p:nvSpPr>
          <p:cNvPr id="4" name="Title 1">
            <a:extLst>
              <a:ext uri="{FF2B5EF4-FFF2-40B4-BE49-F238E27FC236}">
                <a16:creationId xmlns:a16="http://schemas.microsoft.com/office/drawing/2014/main" id="{D6B27C86-A297-15B6-F826-F48D80639F36}"/>
              </a:ext>
            </a:extLst>
          </p:cNvPr>
          <p:cNvSpPr>
            <a:spLocks noGrp="1"/>
          </p:cNvSpPr>
          <p:nvPr>
            <p:ph type="title"/>
          </p:nvPr>
        </p:nvSpPr>
        <p:spPr>
          <a:xfrm>
            <a:off x="857027"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42094201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588000" y="0"/>
            <a:ext cx="6604000" cy="6858000"/>
          </a:xfrm>
        </p:spPr>
        <p:txBody>
          <a:bodyPr/>
          <a:lstStyle/>
          <a:p>
            <a:endParaRPr lang="en-FI"/>
          </a:p>
        </p:txBody>
      </p:sp>
      <p:sp>
        <p:nvSpPr>
          <p:cNvPr id="3" name="Title 1">
            <a:extLst>
              <a:ext uri="{FF2B5EF4-FFF2-40B4-BE49-F238E27FC236}">
                <a16:creationId xmlns:a16="http://schemas.microsoft.com/office/drawing/2014/main" id="{9129CCD3-0D09-86A2-2ABA-72FAC3BAC749}"/>
              </a:ext>
            </a:extLst>
          </p:cNvPr>
          <p:cNvSpPr>
            <a:spLocks noGrp="1"/>
          </p:cNvSpPr>
          <p:nvPr>
            <p:ph type="title"/>
          </p:nvPr>
        </p:nvSpPr>
        <p:spPr>
          <a:xfrm>
            <a:off x="857027"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29886174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6316697" y="4578172"/>
            <a:ext cx="5243124" cy="1156585"/>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457764" y="382209"/>
            <a:ext cx="5243125" cy="1186947"/>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2" name="Picture Placeholder 3">
            <a:extLst>
              <a:ext uri="{FF2B5EF4-FFF2-40B4-BE49-F238E27FC236}">
                <a16:creationId xmlns:a16="http://schemas.microsoft.com/office/drawing/2014/main" id="{0183A2A3-9AE4-97F9-3071-C8AD367B8633}"/>
              </a:ext>
            </a:extLst>
          </p:cNvPr>
          <p:cNvSpPr>
            <a:spLocks noGrp="1"/>
          </p:cNvSpPr>
          <p:nvPr>
            <p:ph type="pic" sz="quarter" idx="15"/>
          </p:nvPr>
        </p:nvSpPr>
        <p:spPr>
          <a:xfrm>
            <a:off x="457764" y="1682045"/>
            <a:ext cx="5243125" cy="4052712"/>
          </a:xfrm>
        </p:spPr>
        <p:txBody>
          <a:bodyPr/>
          <a:lstStyle/>
          <a:p>
            <a:endParaRPr lang="en-FI"/>
          </a:p>
        </p:txBody>
      </p:sp>
      <p:sp>
        <p:nvSpPr>
          <p:cNvPr id="3" name="Picture Placeholder 3">
            <a:extLst>
              <a:ext uri="{FF2B5EF4-FFF2-40B4-BE49-F238E27FC236}">
                <a16:creationId xmlns:a16="http://schemas.microsoft.com/office/drawing/2014/main" id="{AB82CCDE-3D7C-EE7F-08C5-A92D4D8B7472}"/>
              </a:ext>
            </a:extLst>
          </p:cNvPr>
          <p:cNvSpPr>
            <a:spLocks noGrp="1"/>
          </p:cNvSpPr>
          <p:nvPr>
            <p:ph type="pic" sz="quarter" idx="16"/>
          </p:nvPr>
        </p:nvSpPr>
        <p:spPr>
          <a:xfrm>
            <a:off x="6316697" y="411844"/>
            <a:ext cx="5243125" cy="4052712"/>
          </a:xfrm>
        </p:spPr>
        <p:txBody>
          <a:bodyPr/>
          <a:lstStyle/>
          <a:p>
            <a:endParaRPr lang="en-FI"/>
          </a:p>
        </p:txBody>
      </p:sp>
    </p:spTree>
    <p:extLst>
      <p:ext uri="{BB962C8B-B14F-4D97-AF65-F5344CB8AC3E}">
        <p14:creationId xmlns:p14="http://schemas.microsoft.com/office/powerpoint/2010/main" val="4037706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8332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83535"/>
        </a:solidFill>
        <a:effectLst/>
      </p:bgPr>
    </p:bg>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EBEB472F-B507-66C8-CEB1-010B0D199869}"/>
              </a:ext>
            </a:extLst>
          </p:cNvPr>
          <p:cNvPicPr>
            <a:picLocks noChangeAspect="1"/>
          </p:cNvPicPr>
          <p:nvPr userDrawn="1"/>
        </p:nvPicPr>
        <p:blipFill>
          <a:blip r:embed="rId2"/>
          <a:srcRect/>
          <a:stretch/>
        </p:blipFill>
        <p:spPr>
          <a:xfrm>
            <a:off x="139484" y="5746755"/>
            <a:ext cx="2022594" cy="1011297"/>
          </a:xfrm>
          <a:prstGeom prst="rect">
            <a:avLst/>
          </a:prstGeom>
        </p:spPr>
      </p:pic>
    </p:spTree>
    <p:extLst>
      <p:ext uri="{BB962C8B-B14F-4D97-AF65-F5344CB8AC3E}">
        <p14:creationId xmlns:p14="http://schemas.microsoft.com/office/powerpoint/2010/main" val="14232243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_2">
    <p:bg>
      <p:bgPr>
        <a:solidFill>
          <a:srgbClr val="EDEDED"/>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A8DCA7B-E0F4-E182-B0D2-01802F2F3665}"/>
              </a:ext>
            </a:extLst>
          </p:cNvPr>
          <p:cNvPicPr>
            <a:picLocks noChangeAspect="1"/>
          </p:cNvPicPr>
          <p:nvPr userDrawn="1"/>
        </p:nvPicPr>
        <p:blipFill>
          <a:blip r:embed="rId2"/>
          <a:srcRect/>
          <a:stretch/>
        </p:blipFill>
        <p:spPr>
          <a:xfrm>
            <a:off x="139484" y="5746755"/>
            <a:ext cx="2022594" cy="1011297"/>
          </a:xfrm>
          <a:prstGeom prst="rect">
            <a:avLst/>
          </a:prstGeom>
        </p:spPr>
      </p:pic>
    </p:spTree>
    <p:extLst>
      <p:ext uri="{BB962C8B-B14F-4D97-AF65-F5344CB8AC3E}">
        <p14:creationId xmlns:p14="http://schemas.microsoft.com/office/powerpoint/2010/main" val="37273297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083535"/>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068497B6-6285-404D-959F-E053A397BFF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8784" y="1831326"/>
            <a:ext cx="3177290" cy="1588645"/>
          </a:xfrm>
          <a:prstGeom prst="rect">
            <a:avLst/>
          </a:prstGeom>
        </p:spPr>
      </p:pic>
      <p:pic>
        <p:nvPicPr>
          <p:cNvPr id="5" name="Kuva 4">
            <a:extLst>
              <a:ext uri="{FF2B5EF4-FFF2-40B4-BE49-F238E27FC236}">
                <a16:creationId xmlns:a16="http://schemas.microsoft.com/office/drawing/2014/main" id="{E09A686E-CFFF-1FA5-4173-B00B76A37ED1}"/>
              </a:ext>
            </a:extLst>
          </p:cNvPr>
          <p:cNvPicPr>
            <a:picLocks noChangeAspect="1"/>
          </p:cNvPicPr>
          <p:nvPr userDrawn="1"/>
        </p:nvPicPr>
        <p:blipFill>
          <a:blip r:embed="rId4"/>
          <a:stretch>
            <a:fillRect/>
          </a:stretch>
        </p:blipFill>
        <p:spPr>
          <a:xfrm>
            <a:off x="-119268" y="6095172"/>
            <a:ext cx="12446406" cy="648249"/>
          </a:xfrm>
          <a:prstGeom prst="rect">
            <a:avLst/>
          </a:prstGeom>
        </p:spPr>
      </p:pic>
      <p:sp>
        <p:nvSpPr>
          <p:cNvPr id="4" name="Tekstiruutu 3">
            <a:extLst>
              <a:ext uri="{FF2B5EF4-FFF2-40B4-BE49-F238E27FC236}">
                <a16:creationId xmlns:a16="http://schemas.microsoft.com/office/drawing/2014/main" id="{BB852DA4-EA1F-9A08-0DB2-3A1529A5B3E7}"/>
              </a:ext>
            </a:extLst>
          </p:cNvPr>
          <p:cNvSpPr txBox="1"/>
          <p:nvPr userDrawn="1"/>
        </p:nvSpPr>
        <p:spPr>
          <a:xfrm>
            <a:off x="627744" y="3534086"/>
            <a:ext cx="5021705" cy="646331"/>
          </a:xfrm>
          <a:prstGeom prst="rect">
            <a:avLst/>
          </a:prstGeom>
          <a:noFill/>
        </p:spPr>
        <p:txBody>
          <a:bodyPr wrap="square" rtlCol="0">
            <a:spAutoFit/>
          </a:bodyPr>
          <a:lstStyle/>
          <a:p>
            <a:r>
              <a:rPr lang="fi-FI" sz="3600" b="1" dirty="0">
                <a:solidFill>
                  <a:schemeClr val="bg1"/>
                </a:solidFill>
              </a:rPr>
              <a:t>Kiitos</a:t>
            </a:r>
          </a:p>
        </p:txBody>
      </p:sp>
      <p:sp>
        <p:nvSpPr>
          <p:cNvPr id="10" name="Subtitle 2">
            <a:extLst>
              <a:ext uri="{FF2B5EF4-FFF2-40B4-BE49-F238E27FC236}">
                <a16:creationId xmlns:a16="http://schemas.microsoft.com/office/drawing/2014/main" id="{BEB10AC9-1789-081F-5835-D9364A036166}"/>
              </a:ext>
            </a:extLst>
          </p:cNvPr>
          <p:cNvSpPr>
            <a:spLocks noGrp="1"/>
          </p:cNvSpPr>
          <p:nvPr>
            <p:ph type="subTitle" idx="1"/>
          </p:nvPr>
        </p:nvSpPr>
        <p:spPr>
          <a:xfrm>
            <a:off x="627744" y="4267075"/>
            <a:ext cx="9721185" cy="1405082"/>
          </a:xfrm>
          <a:prstGeom prst="rect">
            <a:avLst/>
          </a:prstGeom>
        </p:spPr>
        <p:txBody>
          <a:bodyPr/>
          <a:lstStyle>
            <a:lvl1pPr marL="0" indent="0" algn="l">
              <a:buNone/>
              <a:defRPr sz="2400" b="0" i="0" baseline="0">
                <a:solidFill>
                  <a:schemeClr val="bg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spTree>
    <p:extLst>
      <p:ext uri="{BB962C8B-B14F-4D97-AF65-F5344CB8AC3E}">
        <p14:creationId xmlns:p14="http://schemas.microsoft.com/office/powerpoint/2010/main" val="3608041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83535"/>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74E92B-EB91-BF4D-9CD7-6E30A39B8875}"/>
              </a:ext>
            </a:extLst>
          </p:cNvPr>
          <p:cNvSpPr>
            <a:spLocks noGrp="1"/>
          </p:cNvSpPr>
          <p:nvPr>
            <p:ph type="ctrTitle" hasCustomPrompt="1"/>
          </p:nvPr>
        </p:nvSpPr>
        <p:spPr>
          <a:xfrm>
            <a:off x="736827" y="1792659"/>
            <a:ext cx="10134374" cy="3040598"/>
          </a:xfrm>
          <a:prstGeom prst="rect">
            <a:avLst/>
          </a:prstGeom>
        </p:spPr>
        <p:txBody>
          <a:bodyPr anchor="ctr" anchorCtr="0">
            <a:normAutofit/>
          </a:bodyPr>
          <a:lstStyle>
            <a:lvl1pPr algn="l">
              <a:defRPr sz="5000" b="0" i="0" baseline="0">
                <a:solidFill>
                  <a:schemeClr val="bg1"/>
                </a:solidFill>
                <a:latin typeface="+mn-lt"/>
              </a:defRPr>
            </a:lvl1pPr>
          </a:lstStyle>
          <a:p>
            <a:r>
              <a:rPr lang="en-GB" dirty="0"/>
              <a:t>Click to edit Master title style</a:t>
            </a:r>
            <a:endParaRPr lang="en-FI" dirty="0"/>
          </a:p>
        </p:txBody>
      </p:sp>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6" name="Kuva 5" descr="Kuva, joka sisältää kohteen Fontti, Grafiikka, teksti, musta&#10;&#10;Kuvaus luotu automaattisesti">
            <a:extLst>
              <a:ext uri="{FF2B5EF4-FFF2-40B4-BE49-F238E27FC236}">
                <a16:creationId xmlns:a16="http://schemas.microsoft.com/office/drawing/2014/main" id="{651E4023-5B6E-6566-5281-AA60ACF7CA2C}"/>
              </a:ext>
            </a:extLst>
          </p:cNvPr>
          <p:cNvPicPr>
            <a:picLocks noChangeAspect="1"/>
          </p:cNvPicPr>
          <p:nvPr userDrawn="1"/>
        </p:nvPicPr>
        <p:blipFill>
          <a:blip r:embed="rId5"/>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36793768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83535"/>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6" name="Kuva 5" descr="Kuva, joka sisältää kohteen Fontti, Grafiikka, teksti, musta&#10;&#10;Kuvaus luotu automaattisesti">
            <a:extLst>
              <a:ext uri="{FF2B5EF4-FFF2-40B4-BE49-F238E27FC236}">
                <a16:creationId xmlns:a16="http://schemas.microsoft.com/office/drawing/2014/main" id="{651E4023-5B6E-6566-5281-AA60ACF7CA2C}"/>
              </a:ext>
            </a:extLst>
          </p:cNvPr>
          <p:cNvPicPr>
            <a:picLocks noChangeAspect="1"/>
          </p:cNvPicPr>
          <p:nvPr userDrawn="1"/>
        </p:nvPicPr>
        <p:blipFill>
          <a:blip r:embed="rId5"/>
          <a:stretch>
            <a:fillRect/>
          </a:stretch>
        </p:blipFill>
        <p:spPr>
          <a:xfrm>
            <a:off x="139484" y="5576273"/>
            <a:ext cx="2022594" cy="1011297"/>
          </a:xfrm>
          <a:prstGeom prst="rect">
            <a:avLst/>
          </a:prstGeom>
        </p:spPr>
      </p:pic>
      <p:sp>
        <p:nvSpPr>
          <p:cNvPr id="4" name="Tekstiruutu 3">
            <a:extLst>
              <a:ext uri="{FF2B5EF4-FFF2-40B4-BE49-F238E27FC236}">
                <a16:creationId xmlns:a16="http://schemas.microsoft.com/office/drawing/2014/main" id="{7EA15334-9BCC-16CB-4F6D-366B377D7993}"/>
              </a:ext>
            </a:extLst>
          </p:cNvPr>
          <p:cNvSpPr txBox="1"/>
          <p:nvPr userDrawn="1"/>
        </p:nvSpPr>
        <p:spPr>
          <a:xfrm>
            <a:off x="3200818" y="3009259"/>
            <a:ext cx="7384649" cy="1964512"/>
          </a:xfrm>
          <a:prstGeom prst="rect">
            <a:avLst/>
          </a:prstGeom>
          <a:noFill/>
        </p:spPr>
        <p:txBody>
          <a:bodyPr wrap="square" rtlCol="0">
            <a:spAutoFit/>
          </a:bodyPr>
          <a:lstStyle/>
          <a:p>
            <a:pPr>
              <a:lnSpc>
                <a:spcPct val="150000"/>
              </a:lnSpc>
            </a:pPr>
            <a:r>
              <a:rPr lang="fi-FI" sz="2800" baseline="0" dirty="0">
                <a:solidFill>
                  <a:schemeClr val="bg1"/>
                </a:solidFill>
              </a:rPr>
              <a:t>Tekstaa </a:t>
            </a:r>
            <a:r>
              <a:rPr lang="fi-FI" sz="2800" b="1" baseline="0" dirty="0">
                <a:solidFill>
                  <a:schemeClr val="accent1"/>
                </a:solidFill>
              </a:rPr>
              <a:t>MIELI</a:t>
            </a:r>
            <a:r>
              <a:rPr lang="fi-FI" sz="2800" baseline="0" dirty="0">
                <a:solidFill>
                  <a:schemeClr val="bg1"/>
                </a:solidFill>
              </a:rPr>
              <a:t> numeroon </a:t>
            </a:r>
            <a:r>
              <a:rPr lang="fi-FI" sz="2800" b="1" baseline="0" dirty="0">
                <a:solidFill>
                  <a:schemeClr val="accent1"/>
                </a:solidFill>
              </a:rPr>
              <a:t>16499</a:t>
            </a:r>
            <a:r>
              <a:rPr lang="fi-FI" sz="2800" baseline="0" dirty="0">
                <a:solidFill>
                  <a:schemeClr val="bg1"/>
                </a:solidFill>
              </a:rPr>
              <a:t> (10€)</a:t>
            </a:r>
          </a:p>
          <a:p>
            <a:pPr>
              <a:lnSpc>
                <a:spcPct val="150000"/>
              </a:lnSpc>
            </a:pPr>
            <a:r>
              <a:rPr lang="fi-FI" sz="2800" b="0" baseline="0" dirty="0">
                <a:solidFill>
                  <a:schemeClr val="bg1"/>
                </a:solidFill>
              </a:rPr>
              <a:t>Lahjoita </a:t>
            </a:r>
            <a:r>
              <a:rPr lang="fi-FI" sz="2800" b="1" baseline="0" dirty="0" err="1">
                <a:solidFill>
                  <a:schemeClr val="accent1"/>
                </a:solidFill>
              </a:rPr>
              <a:t>MobilePaylla</a:t>
            </a:r>
            <a:r>
              <a:rPr lang="fi-FI" sz="2800" baseline="0" dirty="0">
                <a:solidFill>
                  <a:schemeClr val="bg1"/>
                </a:solidFill>
              </a:rPr>
              <a:t> numeroon </a:t>
            </a:r>
            <a:r>
              <a:rPr lang="fi-FI" sz="2800" b="1" baseline="0" dirty="0">
                <a:solidFill>
                  <a:schemeClr val="accent1"/>
                </a:solidFill>
              </a:rPr>
              <a:t>50705</a:t>
            </a:r>
          </a:p>
          <a:p>
            <a:pPr>
              <a:lnSpc>
                <a:spcPct val="150000"/>
              </a:lnSpc>
            </a:pPr>
            <a:r>
              <a:rPr lang="fi-FI" sz="2800" b="0" baseline="0" dirty="0">
                <a:solidFill>
                  <a:schemeClr val="bg1"/>
                </a:solidFill>
              </a:rPr>
              <a:t>Lahjoita </a:t>
            </a:r>
            <a:r>
              <a:rPr lang="fi-FI" sz="2800" b="1" baseline="0" dirty="0">
                <a:solidFill>
                  <a:schemeClr val="accent1"/>
                </a:solidFill>
              </a:rPr>
              <a:t>netissä</a:t>
            </a:r>
            <a:r>
              <a:rPr lang="fi-FI" sz="2800" baseline="0" dirty="0">
                <a:solidFill>
                  <a:schemeClr val="bg1"/>
                </a:solidFill>
              </a:rPr>
              <a:t> osoitteessa </a:t>
            </a:r>
            <a:r>
              <a:rPr lang="fi-FI" sz="2800" b="1" i="0" baseline="0" dirty="0">
                <a:solidFill>
                  <a:schemeClr val="accent1"/>
                </a:solidFill>
              </a:rPr>
              <a:t>mielilahjoitus.fi</a:t>
            </a:r>
          </a:p>
        </p:txBody>
      </p:sp>
      <p:pic>
        <p:nvPicPr>
          <p:cNvPr id="5" name="Kuva 4" descr="Kuva, joka sisältää kohteen sydän, luovuus&#10;&#10;Kuvaus luotu automaattisesti">
            <a:extLst>
              <a:ext uri="{FF2B5EF4-FFF2-40B4-BE49-F238E27FC236}">
                <a16:creationId xmlns:a16="http://schemas.microsoft.com/office/drawing/2014/main" id="{D8B2AF9F-7E63-0795-2363-DAEBEB0EA602}"/>
              </a:ext>
            </a:extLst>
          </p:cNvPr>
          <p:cNvPicPr>
            <a:picLocks noChangeAspect="1"/>
          </p:cNvPicPr>
          <p:nvPr userDrawn="1"/>
        </p:nvPicPr>
        <p:blipFill>
          <a:blip r:embed="rId6"/>
          <a:stretch>
            <a:fillRect/>
          </a:stretch>
        </p:blipFill>
        <p:spPr>
          <a:xfrm>
            <a:off x="2739944" y="3246578"/>
            <a:ext cx="394528" cy="395192"/>
          </a:xfrm>
          <a:prstGeom prst="rect">
            <a:avLst/>
          </a:prstGeom>
        </p:spPr>
      </p:pic>
      <p:pic>
        <p:nvPicPr>
          <p:cNvPr id="8" name="Kuva 7" descr="Kuva, joka sisältää kohteen sydän, luovuus&#10;&#10;Kuvaus luotu automaattisesti">
            <a:extLst>
              <a:ext uri="{FF2B5EF4-FFF2-40B4-BE49-F238E27FC236}">
                <a16:creationId xmlns:a16="http://schemas.microsoft.com/office/drawing/2014/main" id="{EAF87FD8-4963-87BF-1F48-B15E5B77123A}"/>
              </a:ext>
            </a:extLst>
          </p:cNvPr>
          <p:cNvPicPr>
            <a:picLocks noChangeAspect="1"/>
          </p:cNvPicPr>
          <p:nvPr userDrawn="1"/>
        </p:nvPicPr>
        <p:blipFill>
          <a:blip r:embed="rId6"/>
          <a:stretch>
            <a:fillRect/>
          </a:stretch>
        </p:blipFill>
        <p:spPr>
          <a:xfrm>
            <a:off x="2739944" y="3880461"/>
            <a:ext cx="394528" cy="395192"/>
          </a:xfrm>
          <a:prstGeom prst="rect">
            <a:avLst/>
          </a:prstGeom>
        </p:spPr>
      </p:pic>
      <p:pic>
        <p:nvPicPr>
          <p:cNvPr id="9" name="Kuva 8" descr="Kuva, joka sisältää kohteen sydän, luovuus&#10;&#10;Kuvaus luotu automaattisesti">
            <a:extLst>
              <a:ext uri="{FF2B5EF4-FFF2-40B4-BE49-F238E27FC236}">
                <a16:creationId xmlns:a16="http://schemas.microsoft.com/office/drawing/2014/main" id="{6056345D-3A79-21DC-5541-487A8D527C8E}"/>
              </a:ext>
            </a:extLst>
          </p:cNvPr>
          <p:cNvPicPr>
            <a:picLocks noChangeAspect="1"/>
          </p:cNvPicPr>
          <p:nvPr userDrawn="1"/>
        </p:nvPicPr>
        <p:blipFill>
          <a:blip r:embed="rId6"/>
          <a:stretch>
            <a:fillRect/>
          </a:stretch>
        </p:blipFill>
        <p:spPr>
          <a:xfrm>
            <a:off x="2739944" y="4513127"/>
            <a:ext cx="394528" cy="395192"/>
          </a:xfrm>
          <a:prstGeom prst="rect">
            <a:avLst/>
          </a:prstGeom>
        </p:spPr>
      </p:pic>
      <p:sp>
        <p:nvSpPr>
          <p:cNvPr id="11" name="Tekstiruutu 10">
            <a:extLst>
              <a:ext uri="{FF2B5EF4-FFF2-40B4-BE49-F238E27FC236}">
                <a16:creationId xmlns:a16="http://schemas.microsoft.com/office/drawing/2014/main" id="{069FFFF0-AB37-FF0C-AB6A-6FFCF12B1AFD}"/>
              </a:ext>
            </a:extLst>
          </p:cNvPr>
          <p:cNvSpPr txBox="1"/>
          <p:nvPr userDrawn="1"/>
        </p:nvSpPr>
        <p:spPr>
          <a:xfrm>
            <a:off x="7935" y="1464335"/>
            <a:ext cx="12192000" cy="1200329"/>
          </a:xfrm>
          <a:prstGeom prst="rect">
            <a:avLst/>
          </a:prstGeom>
          <a:noFill/>
        </p:spPr>
        <p:txBody>
          <a:bodyPr wrap="square">
            <a:spAutoFit/>
          </a:bodyPr>
          <a:lstStyle/>
          <a:p>
            <a:pPr algn="ctr"/>
            <a:r>
              <a:rPr lang="en-GB" sz="3600" b="1" dirty="0">
                <a:solidFill>
                  <a:schemeClr val="bg1"/>
                </a:solidFill>
              </a:rPr>
              <a:t>Jokainen mieli on </a:t>
            </a:r>
            <a:r>
              <a:rPr lang="en-GB" sz="3600" b="1" dirty="0" err="1">
                <a:solidFill>
                  <a:schemeClr val="bg1"/>
                </a:solidFill>
              </a:rPr>
              <a:t>tärkeä</a:t>
            </a:r>
            <a:r>
              <a:rPr lang="en-GB" sz="3600" b="1" dirty="0">
                <a:solidFill>
                  <a:schemeClr val="bg1"/>
                </a:solidFill>
              </a:rPr>
              <a:t>. </a:t>
            </a:r>
            <a:br>
              <a:rPr lang="en-GB" sz="3600" b="1" dirty="0">
                <a:solidFill>
                  <a:schemeClr val="bg1"/>
                </a:solidFill>
              </a:rPr>
            </a:br>
            <a:r>
              <a:rPr lang="en-GB" sz="3600" b="1" dirty="0">
                <a:solidFill>
                  <a:schemeClr val="bg1"/>
                </a:solidFill>
              </a:rPr>
              <a:t>Jokainen </a:t>
            </a:r>
            <a:r>
              <a:rPr lang="en-GB" sz="3600" b="1" dirty="0" err="1">
                <a:solidFill>
                  <a:schemeClr val="bg1"/>
                </a:solidFill>
              </a:rPr>
              <a:t>lahjoitus</a:t>
            </a:r>
            <a:r>
              <a:rPr lang="en-GB" sz="3600" b="1" dirty="0">
                <a:solidFill>
                  <a:schemeClr val="bg1"/>
                </a:solidFill>
              </a:rPr>
              <a:t> on </a:t>
            </a:r>
            <a:r>
              <a:rPr lang="en-GB" sz="3600" b="1" dirty="0" err="1">
                <a:solidFill>
                  <a:schemeClr val="bg1"/>
                </a:solidFill>
              </a:rPr>
              <a:t>tärkeä</a:t>
            </a:r>
            <a:r>
              <a:rPr lang="en-GB" sz="3600" b="1" dirty="0">
                <a:solidFill>
                  <a:schemeClr val="bg1"/>
                </a:solidFill>
              </a:rPr>
              <a:t>. </a:t>
            </a:r>
            <a:r>
              <a:rPr lang="en-GB" sz="3600" b="1" dirty="0" err="1">
                <a:solidFill>
                  <a:schemeClr val="accent1"/>
                </a:solidFill>
              </a:rPr>
              <a:t>Auta</a:t>
            </a:r>
            <a:r>
              <a:rPr lang="en-GB" sz="3600" b="1" dirty="0">
                <a:solidFill>
                  <a:schemeClr val="accent1"/>
                </a:solidFill>
              </a:rPr>
              <a:t> </a:t>
            </a:r>
            <a:r>
              <a:rPr lang="en-GB" sz="3600" b="1" dirty="0" err="1">
                <a:solidFill>
                  <a:schemeClr val="accent1"/>
                </a:solidFill>
              </a:rPr>
              <a:t>nyt</a:t>
            </a:r>
            <a:r>
              <a:rPr lang="en-GB" sz="3600" b="1" dirty="0">
                <a:solidFill>
                  <a:schemeClr val="accent1"/>
                </a:solidFill>
              </a:rPr>
              <a:t>.</a:t>
            </a:r>
          </a:p>
        </p:txBody>
      </p:sp>
    </p:spTree>
    <p:extLst>
      <p:ext uri="{BB962C8B-B14F-4D97-AF65-F5344CB8AC3E}">
        <p14:creationId xmlns:p14="http://schemas.microsoft.com/office/powerpoint/2010/main" val="11865957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083535"/>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6" name="Kuva 5" descr="Kuva, joka sisältää kohteen Fontti, Grafiikka, teksti, musta&#10;&#10;Kuvaus luotu automaattisesti">
            <a:extLst>
              <a:ext uri="{FF2B5EF4-FFF2-40B4-BE49-F238E27FC236}">
                <a16:creationId xmlns:a16="http://schemas.microsoft.com/office/drawing/2014/main" id="{651E4023-5B6E-6566-5281-AA60ACF7CA2C}"/>
              </a:ext>
            </a:extLst>
          </p:cNvPr>
          <p:cNvPicPr>
            <a:picLocks noChangeAspect="1"/>
          </p:cNvPicPr>
          <p:nvPr userDrawn="1"/>
        </p:nvPicPr>
        <p:blipFill>
          <a:blip r:embed="rId5"/>
          <a:stretch>
            <a:fillRect/>
          </a:stretch>
        </p:blipFill>
        <p:spPr>
          <a:xfrm>
            <a:off x="139484" y="5576273"/>
            <a:ext cx="2022594" cy="1011297"/>
          </a:xfrm>
          <a:prstGeom prst="rect">
            <a:avLst/>
          </a:prstGeom>
        </p:spPr>
      </p:pic>
      <p:sp>
        <p:nvSpPr>
          <p:cNvPr id="4" name="Tekstiruutu 3">
            <a:extLst>
              <a:ext uri="{FF2B5EF4-FFF2-40B4-BE49-F238E27FC236}">
                <a16:creationId xmlns:a16="http://schemas.microsoft.com/office/drawing/2014/main" id="{7EA15334-9BCC-16CB-4F6D-366B377D7993}"/>
              </a:ext>
            </a:extLst>
          </p:cNvPr>
          <p:cNvSpPr txBox="1"/>
          <p:nvPr userDrawn="1"/>
        </p:nvSpPr>
        <p:spPr>
          <a:xfrm>
            <a:off x="3200063" y="2988480"/>
            <a:ext cx="7384649" cy="1964512"/>
          </a:xfrm>
          <a:prstGeom prst="rect">
            <a:avLst/>
          </a:prstGeom>
          <a:noFill/>
        </p:spPr>
        <p:txBody>
          <a:bodyPr wrap="square" rtlCol="0">
            <a:spAutoFit/>
          </a:bodyPr>
          <a:lstStyle/>
          <a:p>
            <a:pPr>
              <a:lnSpc>
                <a:spcPct val="150000"/>
              </a:lnSpc>
            </a:pPr>
            <a:r>
              <a:rPr lang="fi-FI" sz="2800" baseline="0" dirty="0">
                <a:solidFill>
                  <a:schemeClr val="bg1"/>
                </a:solidFill>
              </a:rPr>
              <a:t>Tekstaa </a:t>
            </a:r>
            <a:r>
              <a:rPr lang="fi-FI" sz="2800" b="1" baseline="0" dirty="0">
                <a:solidFill>
                  <a:schemeClr val="accent1"/>
                </a:solidFill>
              </a:rPr>
              <a:t>MIELI</a:t>
            </a:r>
            <a:r>
              <a:rPr lang="fi-FI" sz="2800" baseline="0" dirty="0">
                <a:solidFill>
                  <a:schemeClr val="bg1"/>
                </a:solidFill>
              </a:rPr>
              <a:t> numeroon </a:t>
            </a:r>
            <a:r>
              <a:rPr lang="fi-FI" sz="2800" b="1" baseline="0" dirty="0">
                <a:solidFill>
                  <a:schemeClr val="accent1"/>
                </a:solidFill>
              </a:rPr>
              <a:t>16499</a:t>
            </a:r>
            <a:r>
              <a:rPr lang="fi-FI" sz="2800" baseline="0" dirty="0">
                <a:solidFill>
                  <a:schemeClr val="bg1"/>
                </a:solidFill>
              </a:rPr>
              <a:t> (10€)</a:t>
            </a:r>
          </a:p>
          <a:p>
            <a:pPr>
              <a:lnSpc>
                <a:spcPct val="150000"/>
              </a:lnSpc>
            </a:pPr>
            <a:r>
              <a:rPr lang="fi-FI" sz="2800" b="0" baseline="0" dirty="0">
                <a:solidFill>
                  <a:schemeClr val="bg1"/>
                </a:solidFill>
              </a:rPr>
              <a:t>Lahjoita </a:t>
            </a:r>
            <a:r>
              <a:rPr lang="fi-FI" sz="2800" b="1" baseline="0" dirty="0" err="1">
                <a:solidFill>
                  <a:schemeClr val="accent1"/>
                </a:solidFill>
              </a:rPr>
              <a:t>MobilePaylla</a:t>
            </a:r>
            <a:r>
              <a:rPr lang="fi-FI" sz="2800" baseline="0" dirty="0">
                <a:solidFill>
                  <a:schemeClr val="bg1"/>
                </a:solidFill>
              </a:rPr>
              <a:t> numeroon </a:t>
            </a:r>
            <a:r>
              <a:rPr lang="fi-FI" sz="2800" b="1" baseline="0" dirty="0">
                <a:solidFill>
                  <a:schemeClr val="accent1"/>
                </a:solidFill>
              </a:rPr>
              <a:t>60460</a:t>
            </a:r>
          </a:p>
          <a:p>
            <a:pPr>
              <a:lnSpc>
                <a:spcPct val="150000"/>
              </a:lnSpc>
            </a:pPr>
            <a:r>
              <a:rPr lang="fi-FI" sz="2800" b="0" baseline="0" dirty="0">
                <a:solidFill>
                  <a:schemeClr val="bg1"/>
                </a:solidFill>
              </a:rPr>
              <a:t>Lahjoita </a:t>
            </a:r>
            <a:r>
              <a:rPr lang="fi-FI" sz="2800" b="1" baseline="0" dirty="0">
                <a:solidFill>
                  <a:schemeClr val="accent1"/>
                </a:solidFill>
              </a:rPr>
              <a:t>netissä</a:t>
            </a:r>
            <a:r>
              <a:rPr lang="fi-FI" sz="2800" baseline="0" dirty="0">
                <a:solidFill>
                  <a:schemeClr val="bg1"/>
                </a:solidFill>
              </a:rPr>
              <a:t> osoitteessa </a:t>
            </a:r>
            <a:r>
              <a:rPr lang="fi-FI" sz="2800" b="1" i="0" baseline="0" dirty="0">
                <a:solidFill>
                  <a:schemeClr val="accent1"/>
                </a:solidFill>
              </a:rPr>
              <a:t>mielilahjoitus.fi</a:t>
            </a:r>
          </a:p>
        </p:txBody>
      </p:sp>
      <p:pic>
        <p:nvPicPr>
          <p:cNvPr id="5" name="Kuva 4" descr="Kuva, joka sisältää kohteen sydän, luovuus&#10;&#10;Kuvaus luotu automaattisesti">
            <a:extLst>
              <a:ext uri="{FF2B5EF4-FFF2-40B4-BE49-F238E27FC236}">
                <a16:creationId xmlns:a16="http://schemas.microsoft.com/office/drawing/2014/main" id="{D8B2AF9F-7E63-0795-2363-DAEBEB0EA602}"/>
              </a:ext>
            </a:extLst>
          </p:cNvPr>
          <p:cNvPicPr>
            <a:picLocks noChangeAspect="1"/>
          </p:cNvPicPr>
          <p:nvPr userDrawn="1"/>
        </p:nvPicPr>
        <p:blipFill>
          <a:blip r:embed="rId6"/>
          <a:stretch>
            <a:fillRect/>
          </a:stretch>
        </p:blipFill>
        <p:spPr>
          <a:xfrm>
            <a:off x="2739189" y="3215527"/>
            <a:ext cx="394528" cy="395192"/>
          </a:xfrm>
          <a:prstGeom prst="rect">
            <a:avLst/>
          </a:prstGeom>
        </p:spPr>
      </p:pic>
      <p:pic>
        <p:nvPicPr>
          <p:cNvPr id="8" name="Kuva 7" descr="Kuva, joka sisältää kohteen sydän, luovuus&#10;&#10;Kuvaus luotu automaattisesti">
            <a:extLst>
              <a:ext uri="{FF2B5EF4-FFF2-40B4-BE49-F238E27FC236}">
                <a16:creationId xmlns:a16="http://schemas.microsoft.com/office/drawing/2014/main" id="{EAF87FD8-4963-87BF-1F48-B15E5B77123A}"/>
              </a:ext>
            </a:extLst>
          </p:cNvPr>
          <p:cNvPicPr>
            <a:picLocks noChangeAspect="1"/>
          </p:cNvPicPr>
          <p:nvPr userDrawn="1"/>
        </p:nvPicPr>
        <p:blipFill>
          <a:blip r:embed="rId6"/>
          <a:stretch>
            <a:fillRect/>
          </a:stretch>
        </p:blipFill>
        <p:spPr>
          <a:xfrm>
            <a:off x="2739189" y="3873172"/>
            <a:ext cx="394528" cy="395192"/>
          </a:xfrm>
          <a:prstGeom prst="rect">
            <a:avLst/>
          </a:prstGeom>
        </p:spPr>
      </p:pic>
      <p:pic>
        <p:nvPicPr>
          <p:cNvPr id="9" name="Kuva 8" descr="Kuva, joka sisältää kohteen sydän, luovuus&#10;&#10;Kuvaus luotu automaattisesti">
            <a:extLst>
              <a:ext uri="{FF2B5EF4-FFF2-40B4-BE49-F238E27FC236}">
                <a16:creationId xmlns:a16="http://schemas.microsoft.com/office/drawing/2014/main" id="{6056345D-3A79-21DC-5541-487A8D527C8E}"/>
              </a:ext>
            </a:extLst>
          </p:cNvPr>
          <p:cNvPicPr>
            <a:picLocks noChangeAspect="1"/>
          </p:cNvPicPr>
          <p:nvPr userDrawn="1"/>
        </p:nvPicPr>
        <p:blipFill>
          <a:blip r:embed="rId6"/>
          <a:stretch>
            <a:fillRect/>
          </a:stretch>
        </p:blipFill>
        <p:spPr>
          <a:xfrm>
            <a:off x="2739189" y="4493805"/>
            <a:ext cx="394528" cy="395192"/>
          </a:xfrm>
          <a:prstGeom prst="rect">
            <a:avLst/>
          </a:prstGeom>
        </p:spPr>
      </p:pic>
      <p:sp>
        <p:nvSpPr>
          <p:cNvPr id="11" name="Tekstiruutu 10">
            <a:extLst>
              <a:ext uri="{FF2B5EF4-FFF2-40B4-BE49-F238E27FC236}">
                <a16:creationId xmlns:a16="http://schemas.microsoft.com/office/drawing/2014/main" id="{F2030D01-955C-442A-CB73-FFE8FA0A370E}"/>
              </a:ext>
            </a:extLst>
          </p:cNvPr>
          <p:cNvSpPr txBox="1"/>
          <p:nvPr userDrawn="1"/>
        </p:nvSpPr>
        <p:spPr>
          <a:xfrm>
            <a:off x="0" y="1483099"/>
            <a:ext cx="12192000" cy="1200329"/>
          </a:xfrm>
          <a:prstGeom prst="rect">
            <a:avLst/>
          </a:prstGeom>
          <a:noFill/>
        </p:spPr>
        <p:txBody>
          <a:bodyPr wrap="square">
            <a:spAutoFit/>
          </a:bodyPr>
          <a:lstStyle/>
          <a:p>
            <a:pPr algn="ctr"/>
            <a:r>
              <a:rPr lang="en-GB" sz="3600" b="1" dirty="0">
                <a:solidFill>
                  <a:schemeClr val="bg1"/>
                </a:solidFill>
              </a:rPr>
              <a:t>Tue </a:t>
            </a:r>
            <a:r>
              <a:rPr lang="en-GB" sz="3600" b="1" dirty="0" err="1">
                <a:solidFill>
                  <a:schemeClr val="bg1"/>
                </a:solidFill>
              </a:rPr>
              <a:t>lasten</a:t>
            </a:r>
            <a:r>
              <a:rPr lang="en-GB" sz="3600" b="1" dirty="0">
                <a:solidFill>
                  <a:schemeClr val="bg1"/>
                </a:solidFill>
              </a:rPr>
              <a:t> ja </a:t>
            </a:r>
            <a:r>
              <a:rPr lang="en-GB" sz="3600" b="1" dirty="0" err="1">
                <a:solidFill>
                  <a:schemeClr val="bg1"/>
                </a:solidFill>
              </a:rPr>
              <a:t>nuorten</a:t>
            </a:r>
            <a:r>
              <a:rPr lang="en-GB" sz="3600" b="1" dirty="0">
                <a:solidFill>
                  <a:schemeClr val="bg1"/>
                </a:solidFill>
              </a:rPr>
              <a:t> mielenterveyttä.</a:t>
            </a:r>
          </a:p>
          <a:p>
            <a:pPr algn="ctr"/>
            <a:r>
              <a:rPr lang="en-GB" sz="3600" b="1" dirty="0" err="1">
                <a:solidFill>
                  <a:schemeClr val="accent1"/>
                </a:solidFill>
              </a:rPr>
              <a:t>Auta</a:t>
            </a:r>
            <a:r>
              <a:rPr lang="en-GB" sz="3600" b="1" dirty="0">
                <a:solidFill>
                  <a:schemeClr val="accent1"/>
                </a:solidFill>
              </a:rPr>
              <a:t> </a:t>
            </a:r>
            <a:r>
              <a:rPr lang="en-GB" sz="3600" b="1" dirty="0" err="1">
                <a:solidFill>
                  <a:schemeClr val="accent1"/>
                </a:solidFill>
              </a:rPr>
              <a:t>nyt</a:t>
            </a:r>
            <a:r>
              <a:rPr lang="en-GB" sz="3600" b="1" dirty="0">
                <a:solidFill>
                  <a:schemeClr val="accent1"/>
                </a:solidFill>
              </a:rPr>
              <a:t>.</a:t>
            </a:r>
          </a:p>
        </p:txBody>
      </p:sp>
    </p:spTree>
    <p:extLst>
      <p:ext uri="{BB962C8B-B14F-4D97-AF65-F5344CB8AC3E}">
        <p14:creationId xmlns:p14="http://schemas.microsoft.com/office/powerpoint/2010/main" val="38407469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083535"/>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6" name="Kuva 5" descr="Kuva, joka sisältää kohteen Fontti, Grafiikka, teksti, musta&#10;&#10;Kuvaus luotu automaattisesti">
            <a:extLst>
              <a:ext uri="{FF2B5EF4-FFF2-40B4-BE49-F238E27FC236}">
                <a16:creationId xmlns:a16="http://schemas.microsoft.com/office/drawing/2014/main" id="{651E4023-5B6E-6566-5281-AA60ACF7CA2C}"/>
              </a:ext>
            </a:extLst>
          </p:cNvPr>
          <p:cNvPicPr>
            <a:picLocks noChangeAspect="1"/>
          </p:cNvPicPr>
          <p:nvPr userDrawn="1"/>
        </p:nvPicPr>
        <p:blipFill>
          <a:blip r:embed="rId5"/>
          <a:stretch>
            <a:fillRect/>
          </a:stretch>
        </p:blipFill>
        <p:spPr>
          <a:xfrm>
            <a:off x="139484" y="5576273"/>
            <a:ext cx="2022594" cy="1011297"/>
          </a:xfrm>
          <a:prstGeom prst="rect">
            <a:avLst/>
          </a:prstGeom>
        </p:spPr>
      </p:pic>
      <p:sp>
        <p:nvSpPr>
          <p:cNvPr id="11" name="Tekstiruutu 10">
            <a:extLst>
              <a:ext uri="{FF2B5EF4-FFF2-40B4-BE49-F238E27FC236}">
                <a16:creationId xmlns:a16="http://schemas.microsoft.com/office/drawing/2014/main" id="{069FFFF0-AB37-FF0C-AB6A-6FFCF12B1AFD}"/>
              </a:ext>
            </a:extLst>
          </p:cNvPr>
          <p:cNvSpPr txBox="1"/>
          <p:nvPr userDrawn="1"/>
        </p:nvSpPr>
        <p:spPr>
          <a:xfrm>
            <a:off x="0" y="2443775"/>
            <a:ext cx="12192000" cy="646331"/>
          </a:xfrm>
          <a:prstGeom prst="rect">
            <a:avLst/>
          </a:prstGeom>
          <a:noFill/>
        </p:spPr>
        <p:txBody>
          <a:bodyPr wrap="square">
            <a:spAutoFit/>
          </a:bodyPr>
          <a:lstStyle/>
          <a:p>
            <a:pPr algn="ctr"/>
            <a:r>
              <a:rPr lang="en-GB" sz="3600" b="1" baseline="0" dirty="0">
                <a:solidFill>
                  <a:schemeClr val="bg1"/>
                </a:solidFill>
              </a:rPr>
              <a:t>JOKAINEN MIELI ON ARVOKAS</a:t>
            </a:r>
            <a:endParaRPr lang="fi-FI" sz="3600" b="0" i="0" u="none" strike="noStrike" baseline="0" dirty="0">
              <a:solidFill>
                <a:schemeClr val="bg1"/>
              </a:solidFill>
              <a:effectLst/>
              <a:latin typeface="Calibri" panose="020F0502020204030204" pitchFamily="34" charset="0"/>
            </a:endParaRPr>
          </a:p>
        </p:txBody>
      </p:sp>
      <p:sp>
        <p:nvSpPr>
          <p:cNvPr id="4" name="Tekstiruutu 3">
            <a:extLst>
              <a:ext uri="{FF2B5EF4-FFF2-40B4-BE49-F238E27FC236}">
                <a16:creationId xmlns:a16="http://schemas.microsoft.com/office/drawing/2014/main" id="{764E8FF7-7544-CE33-8D75-F8DE704260F3}"/>
              </a:ext>
            </a:extLst>
          </p:cNvPr>
          <p:cNvSpPr txBox="1"/>
          <p:nvPr userDrawn="1"/>
        </p:nvSpPr>
        <p:spPr>
          <a:xfrm>
            <a:off x="0" y="3158503"/>
            <a:ext cx="12192000" cy="1369606"/>
          </a:xfrm>
          <a:prstGeom prst="rect">
            <a:avLst/>
          </a:prstGeom>
          <a:noFill/>
        </p:spPr>
        <p:txBody>
          <a:bodyPr wrap="square" rtlCol="0">
            <a:spAutoFit/>
          </a:bodyPr>
          <a:lstStyle/>
          <a:p>
            <a:pPr algn="ctr"/>
            <a:r>
              <a:rPr lang="fi-FI" sz="3600" b="0" i="0" u="none" strike="noStrike" dirty="0">
                <a:solidFill>
                  <a:schemeClr val="accent1"/>
                </a:solidFill>
                <a:effectLst/>
                <a:latin typeface="Calibri" panose="020F0502020204030204" pitchFamily="34" charset="0"/>
              </a:rPr>
              <a:t>Tule kuukausilahjoittajaksi</a:t>
            </a:r>
          </a:p>
          <a:p>
            <a:pPr algn="ctr"/>
            <a:endParaRPr lang="fi-FI" sz="1100" b="1" i="0" u="none" strike="noStrike" dirty="0">
              <a:solidFill>
                <a:schemeClr val="bg1"/>
              </a:solidFill>
              <a:effectLst/>
              <a:latin typeface="Calibri" panose="020F0502020204030204" pitchFamily="34" charset="0"/>
            </a:endParaRPr>
          </a:p>
          <a:p>
            <a:pPr algn="ctr"/>
            <a:r>
              <a:rPr lang="fi-FI" sz="3600" b="1" i="0" u="none" strike="noStrike" dirty="0" err="1">
                <a:solidFill>
                  <a:schemeClr val="bg1"/>
                </a:solidFill>
                <a:effectLst/>
                <a:latin typeface="Calibri" panose="020F0502020204030204" pitchFamily="34" charset="0"/>
              </a:rPr>
              <a:t>mieli.fi</a:t>
            </a:r>
            <a:endParaRPr lang="fi-FI" sz="3600" b="1" dirty="0">
              <a:solidFill>
                <a:schemeClr val="bg1"/>
              </a:solidFill>
            </a:endParaRPr>
          </a:p>
        </p:txBody>
      </p:sp>
    </p:spTree>
    <p:extLst>
      <p:ext uri="{BB962C8B-B14F-4D97-AF65-F5344CB8AC3E}">
        <p14:creationId xmlns:p14="http://schemas.microsoft.com/office/powerpoint/2010/main" val="8024009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083535"/>
        </a:solidFill>
        <a:effectLst/>
      </p:bgPr>
    </p:bg>
    <p:spTree>
      <p:nvGrpSpPr>
        <p:cNvPr id="1" name=""/>
        <p:cNvGrpSpPr/>
        <p:nvPr/>
      </p:nvGrpSpPr>
      <p:grpSpPr>
        <a:xfrm>
          <a:off x="0" y="0"/>
          <a:ext cx="0" cy="0"/>
          <a:chOff x="0" y="0"/>
          <a:chExt cx="0" cy="0"/>
        </a:xfrm>
      </p:grpSpPr>
      <p:sp>
        <p:nvSpPr>
          <p:cNvPr id="13" name="Suorakulmio 12">
            <a:extLst>
              <a:ext uri="{FF2B5EF4-FFF2-40B4-BE49-F238E27FC236}">
                <a16:creationId xmlns:a16="http://schemas.microsoft.com/office/drawing/2014/main" id="{D4BAB29B-4CFB-6056-2A2C-6A794DB7832C}"/>
              </a:ext>
            </a:extLst>
          </p:cNvPr>
          <p:cNvSpPr/>
          <p:nvPr userDrawn="1"/>
        </p:nvSpPr>
        <p:spPr>
          <a:xfrm>
            <a:off x="5349193" y="3868072"/>
            <a:ext cx="1559455" cy="1565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6" name="Kuva 5" descr="Kuva, joka sisältää kohteen Fontti, Grafiikka, teksti, musta&#10;&#10;Kuvaus luotu automaattisesti">
            <a:extLst>
              <a:ext uri="{FF2B5EF4-FFF2-40B4-BE49-F238E27FC236}">
                <a16:creationId xmlns:a16="http://schemas.microsoft.com/office/drawing/2014/main" id="{651E4023-5B6E-6566-5281-AA60ACF7CA2C}"/>
              </a:ext>
            </a:extLst>
          </p:cNvPr>
          <p:cNvPicPr>
            <a:picLocks noChangeAspect="1"/>
          </p:cNvPicPr>
          <p:nvPr userDrawn="1"/>
        </p:nvPicPr>
        <p:blipFill>
          <a:blip r:embed="rId5"/>
          <a:stretch>
            <a:fillRect/>
          </a:stretch>
        </p:blipFill>
        <p:spPr>
          <a:xfrm>
            <a:off x="139484" y="5576273"/>
            <a:ext cx="2022594" cy="1011297"/>
          </a:xfrm>
          <a:prstGeom prst="rect">
            <a:avLst/>
          </a:prstGeom>
        </p:spPr>
      </p:pic>
      <p:sp>
        <p:nvSpPr>
          <p:cNvPr id="11" name="Tekstiruutu 10">
            <a:extLst>
              <a:ext uri="{FF2B5EF4-FFF2-40B4-BE49-F238E27FC236}">
                <a16:creationId xmlns:a16="http://schemas.microsoft.com/office/drawing/2014/main" id="{069FFFF0-AB37-FF0C-AB6A-6FFCF12B1AFD}"/>
              </a:ext>
            </a:extLst>
          </p:cNvPr>
          <p:cNvSpPr txBox="1"/>
          <p:nvPr userDrawn="1"/>
        </p:nvSpPr>
        <p:spPr>
          <a:xfrm>
            <a:off x="0" y="1241337"/>
            <a:ext cx="12192000" cy="1200329"/>
          </a:xfrm>
          <a:prstGeom prst="rect">
            <a:avLst/>
          </a:prstGeom>
          <a:noFill/>
        </p:spPr>
        <p:txBody>
          <a:bodyPr wrap="square">
            <a:spAutoFit/>
          </a:bodyPr>
          <a:lstStyle/>
          <a:p>
            <a:pPr algn="ctr"/>
            <a:r>
              <a:rPr lang="fi-FI" sz="3600" b="0" i="0" u="none" strike="noStrike" dirty="0">
                <a:solidFill>
                  <a:schemeClr val="bg1"/>
                </a:solidFill>
                <a:effectLst/>
                <a:latin typeface="Calibri" panose="020F0502020204030204" pitchFamily="34" charset="0"/>
              </a:rPr>
              <a:t>Haluatko lisätietoa mielenterveydestä </a:t>
            </a:r>
          </a:p>
          <a:p>
            <a:pPr algn="ctr"/>
            <a:r>
              <a:rPr lang="fi-FI" sz="3600" b="0" i="0" u="none" strike="noStrike" dirty="0">
                <a:solidFill>
                  <a:schemeClr val="bg1"/>
                </a:solidFill>
                <a:effectLst/>
                <a:latin typeface="Calibri" panose="020F0502020204030204" pitchFamily="34" charset="0"/>
              </a:rPr>
              <a:t>ja sen edistämisestä? </a:t>
            </a:r>
          </a:p>
        </p:txBody>
      </p:sp>
      <p:pic>
        <p:nvPicPr>
          <p:cNvPr id="12" name="Kuva 11" descr="Kuva, joka sisältää kohteen musta, pimeys&#10;&#10;Kuvaus luotu automaattisesti">
            <a:extLst>
              <a:ext uri="{FF2B5EF4-FFF2-40B4-BE49-F238E27FC236}">
                <a16:creationId xmlns:a16="http://schemas.microsoft.com/office/drawing/2014/main" id="{A3BF5D07-6AF7-50F8-ED27-A54C18D584D9}"/>
              </a:ext>
            </a:extLst>
          </p:cNvPr>
          <p:cNvPicPr>
            <a:picLocks noChangeAspect="1"/>
          </p:cNvPicPr>
          <p:nvPr userDrawn="1"/>
        </p:nvPicPr>
        <p:blipFill>
          <a:blip r:embed="rId6"/>
          <a:stretch>
            <a:fillRect/>
          </a:stretch>
        </p:blipFill>
        <p:spPr>
          <a:xfrm>
            <a:off x="4806147" y="2874978"/>
            <a:ext cx="2598654" cy="3677423"/>
          </a:xfrm>
          <a:prstGeom prst="rect">
            <a:avLst/>
          </a:prstGeom>
        </p:spPr>
      </p:pic>
      <p:sp>
        <p:nvSpPr>
          <p:cNvPr id="4" name="Tekstiruutu 3">
            <a:extLst>
              <a:ext uri="{FF2B5EF4-FFF2-40B4-BE49-F238E27FC236}">
                <a16:creationId xmlns:a16="http://schemas.microsoft.com/office/drawing/2014/main" id="{764E8FF7-7544-CE33-8D75-F8DE704260F3}"/>
              </a:ext>
            </a:extLst>
          </p:cNvPr>
          <p:cNvSpPr txBox="1"/>
          <p:nvPr userDrawn="1"/>
        </p:nvSpPr>
        <p:spPr>
          <a:xfrm>
            <a:off x="14296" y="2637399"/>
            <a:ext cx="12192000" cy="646331"/>
          </a:xfrm>
          <a:prstGeom prst="rect">
            <a:avLst/>
          </a:prstGeom>
          <a:noFill/>
        </p:spPr>
        <p:txBody>
          <a:bodyPr wrap="square" rtlCol="0">
            <a:spAutoFit/>
          </a:bodyPr>
          <a:lstStyle/>
          <a:p>
            <a:pPr algn="ctr"/>
            <a:r>
              <a:rPr lang="fi-FI" sz="3600" b="1" i="0" u="none" strike="noStrike" dirty="0" err="1">
                <a:solidFill>
                  <a:schemeClr val="accent1"/>
                </a:solidFill>
                <a:effectLst/>
                <a:latin typeface="Calibri" panose="020F0502020204030204" pitchFamily="34" charset="0"/>
              </a:rPr>
              <a:t>mieli.fi</a:t>
            </a:r>
            <a:r>
              <a:rPr lang="fi-FI" sz="3600" b="1" i="0" u="none" strike="noStrike" dirty="0">
                <a:solidFill>
                  <a:schemeClr val="accent1"/>
                </a:solidFill>
                <a:effectLst/>
                <a:latin typeface="Calibri" panose="020F0502020204030204" pitchFamily="34" charset="0"/>
              </a:rPr>
              <a:t>/tilaa-uutiskirje</a:t>
            </a:r>
            <a:endParaRPr lang="fi-FI" sz="3600" dirty="0">
              <a:solidFill>
                <a:schemeClr val="accent1"/>
              </a:solidFill>
            </a:endParaRPr>
          </a:p>
        </p:txBody>
      </p:sp>
    </p:spTree>
    <p:extLst>
      <p:ext uri="{BB962C8B-B14F-4D97-AF65-F5344CB8AC3E}">
        <p14:creationId xmlns:p14="http://schemas.microsoft.com/office/powerpoint/2010/main" val="9827753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083535"/>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6" name="Kuva 5" descr="Kuva, joka sisältää kohteen Fontti, Grafiikka, teksti, musta&#10;&#10;Kuvaus luotu automaattisesti">
            <a:extLst>
              <a:ext uri="{FF2B5EF4-FFF2-40B4-BE49-F238E27FC236}">
                <a16:creationId xmlns:a16="http://schemas.microsoft.com/office/drawing/2014/main" id="{651E4023-5B6E-6566-5281-AA60ACF7CA2C}"/>
              </a:ext>
            </a:extLst>
          </p:cNvPr>
          <p:cNvPicPr>
            <a:picLocks noChangeAspect="1"/>
          </p:cNvPicPr>
          <p:nvPr userDrawn="1"/>
        </p:nvPicPr>
        <p:blipFill>
          <a:blip r:embed="rId5"/>
          <a:stretch>
            <a:fillRect/>
          </a:stretch>
        </p:blipFill>
        <p:spPr>
          <a:xfrm>
            <a:off x="139484" y="5576273"/>
            <a:ext cx="2022594" cy="1011297"/>
          </a:xfrm>
          <a:prstGeom prst="rect">
            <a:avLst/>
          </a:prstGeom>
        </p:spPr>
      </p:pic>
      <p:sp>
        <p:nvSpPr>
          <p:cNvPr id="11" name="Tekstiruutu 10">
            <a:extLst>
              <a:ext uri="{FF2B5EF4-FFF2-40B4-BE49-F238E27FC236}">
                <a16:creationId xmlns:a16="http://schemas.microsoft.com/office/drawing/2014/main" id="{069FFFF0-AB37-FF0C-AB6A-6FFCF12B1AFD}"/>
              </a:ext>
            </a:extLst>
          </p:cNvPr>
          <p:cNvSpPr txBox="1"/>
          <p:nvPr userDrawn="1"/>
        </p:nvSpPr>
        <p:spPr>
          <a:xfrm>
            <a:off x="7935" y="748026"/>
            <a:ext cx="12192000" cy="1754326"/>
          </a:xfrm>
          <a:prstGeom prst="rect">
            <a:avLst/>
          </a:prstGeom>
          <a:noFill/>
        </p:spPr>
        <p:txBody>
          <a:bodyPr wrap="square">
            <a:spAutoFit/>
          </a:bodyPr>
          <a:lstStyle/>
          <a:p>
            <a:pPr algn="ctr"/>
            <a:r>
              <a:rPr lang="fi-FI" sz="3600" b="0" i="0" u="none" strike="noStrike" dirty="0">
                <a:solidFill>
                  <a:schemeClr val="bg1"/>
                </a:solidFill>
                <a:effectLst/>
                <a:latin typeface="Calibri" panose="020F0502020204030204" pitchFamily="34" charset="0"/>
              </a:rPr>
              <a:t>Mielenterveys on voimavara. </a:t>
            </a:r>
            <a:br>
              <a:rPr lang="fi-FI" sz="3600" b="0" i="0" u="none" strike="noStrike" dirty="0">
                <a:solidFill>
                  <a:schemeClr val="bg1"/>
                </a:solidFill>
                <a:effectLst/>
                <a:latin typeface="Calibri" panose="020F0502020204030204" pitchFamily="34" charset="0"/>
              </a:rPr>
            </a:br>
            <a:r>
              <a:rPr lang="fi-FI" sz="3600" b="0" i="0" u="none" strike="noStrike" dirty="0">
                <a:solidFill>
                  <a:schemeClr val="bg1"/>
                </a:solidFill>
                <a:effectLst/>
                <a:latin typeface="Calibri" panose="020F0502020204030204" pitchFamily="34" charset="0"/>
              </a:rPr>
              <a:t>Sitä voi vahvistaa käytännönläheisin keinoin. </a:t>
            </a:r>
            <a:br>
              <a:rPr lang="fi-FI" sz="3600" b="0" i="0" u="none" strike="noStrike" dirty="0">
                <a:solidFill>
                  <a:schemeClr val="bg1"/>
                </a:solidFill>
                <a:effectLst/>
                <a:latin typeface="Calibri" panose="020F0502020204030204" pitchFamily="34" charset="0"/>
              </a:rPr>
            </a:br>
            <a:r>
              <a:rPr lang="fi-FI" sz="3600" b="0" i="0" u="none" strike="noStrike" dirty="0">
                <a:solidFill>
                  <a:schemeClr val="bg1"/>
                </a:solidFill>
                <a:effectLst/>
                <a:latin typeface="Calibri" panose="020F0502020204030204" pitchFamily="34" charset="0"/>
              </a:rPr>
              <a:t>Pysy ajan tasalla mielenterveyden edistämisestä:</a:t>
            </a:r>
            <a:endParaRPr lang="en-GB" sz="3600" b="1" dirty="0">
              <a:solidFill>
                <a:schemeClr val="bg1"/>
              </a:solidFill>
            </a:endParaRPr>
          </a:p>
        </p:txBody>
      </p:sp>
      <p:sp>
        <p:nvSpPr>
          <p:cNvPr id="4" name="Suorakulmio 3">
            <a:extLst>
              <a:ext uri="{FF2B5EF4-FFF2-40B4-BE49-F238E27FC236}">
                <a16:creationId xmlns:a16="http://schemas.microsoft.com/office/drawing/2014/main" id="{2312A384-A1D4-4224-5F13-3CB405183AE8}"/>
              </a:ext>
            </a:extLst>
          </p:cNvPr>
          <p:cNvSpPr/>
          <p:nvPr userDrawn="1"/>
        </p:nvSpPr>
        <p:spPr>
          <a:xfrm>
            <a:off x="5349193" y="3868072"/>
            <a:ext cx="1559455" cy="15654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4" descr="Kuva, joka sisältää kohteen musta, pimeys&#10;&#10;Kuvaus luotu automaattisesti">
            <a:extLst>
              <a:ext uri="{FF2B5EF4-FFF2-40B4-BE49-F238E27FC236}">
                <a16:creationId xmlns:a16="http://schemas.microsoft.com/office/drawing/2014/main" id="{DF366A95-64C7-4079-8FB6-C8AC3B3680B4}"/>
              </a:ext>
            </a:extLst>
          </p:cNvPr>
          <p:cNvPicPr>
            <a:picLocks noChangeAspect="1"/>
          </p:cNvPicPr>
          <p:nvPr userDrawn="1"/>
        </p:nvPicPr>
        <p:blipFill>
          <a:blip r:embed="rId6"/>
          <a:stretch>
            <a:fillRect/>
          </a:stretch>
        </p:blipFill>
        <p:spPr>
          <a:xfrm>
            <a:off x="4806147" y="2874978"/>
            <a:ext cx="2598654" cy="3677423"/>
          </a:xfrm>
          <a:prstGeom prst="rect">
            <a:avLst/>
          </a:prstGeom>
        </p:spPr>
      </p:pic>
      <p:sp>
        <p:nvSpPr>
          <p:cNvPr id="8" name="Tekstiruutu 7">
            <a:extLst>
              <a:ext uri="{FF2B5EF4-FFF2-40B4-BE49-F238E27FC236}">
                <a16:creationId xmlns:a16="http://schemas.microsoft.com/office/drawing/2014/main" id="{47C29A4D-4A67-0D39-42DA-32D1DB760CC4}"/>
              </a:ext>
            </a:extLst>
          </p:cNvPr>
          <p:cNvSpPr txBox="1"/>
          <p:nvPr userDrawn="1"/>
        </p:nvSpPr>
        <p:spPr>
          <a:xfrm>
            <a:off x="14296" y="2637399"/>
            <a:ext cx="12192000" cy="646331"/>
          </a:xfrm>
          <a:prstGeom prst="rect">
            <a:avLst/>
          </a:prstGeom>
          <a:noFill/>
        </p:spPr>
        <p:txBody>
          <a:bodyPr wrap="square" rtlCol="0">
            <a:spAutoFit/>
          </a:bodyPr>
          <a:lstStyle/>
          <a:p>
            <a:pPr algn="ctr"/>
            <a:r>
              <a:rPr lang="fi-FI" sz="3600" b="1" i="0" u="none" strike="noStrike" dirty="0" err="1">
                <a:solidFill>
                  <a:schemeClr val="accent1"/>
                </a:solidFill>
                <a:effectLst/>
                <a:latin typeface="Calibri" panose="020F0502020204030204" pitchFamily="34" charset="0"/>
              </a:rPr>
              <a:t>mieli.fi</a:t>
            </a:r>
            <a:r>
              <a:rPr lang="fi-FI" sz="3600" b="1" i="0" u="none" strike="noStrike" dirty="0">
                <a:solidFill>
                  <a:schemeClr val="accent1"/>
                </a:solidFill>
                <a:effectLst/>
                <a:latin typeface="Calibri" panose="020F0502020204030204" pitchFamily="34" charset="0"/>
              </a:rPr>
              <a:t>/tilaa-uutiskirje</a:t>
            </a:r>
            <a:endParaRPr lang="fi-FI" sz="3600" dirty="0">
              <a:solidFill>
                <a:schemeClr val="accent1"/>
              </a:solidFill>
            </a:endParaRPr>
          </a:p>
        </p:txBody>
      </p:sp>
    </p:spTree>
    <p:extLst>
      <p:ext uri="{BB962C8B-B14F-4D97-AF65-F5344CB8AC3E}">
        <p14:creationId xmlns:p14="http://schemas.microsoft.com/office/powerpoint/2010/main" val="28399850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53E65ED-6176-214C-99D3-7431E7A050E6}"/>
              </a:ext>
            </a:extLst>
          </p:cNvPr>
          <p:cNvSpPr>
            <a:spLocks noGrp="1"/>
          </p:cNvSpPr>
          <p:nvPr>
            <p:ph type="title"/>
          </p:nvPr>
        </p:nvSpPr>
        <p:spPr>
          <a:xfrm>
            <a:off x="627389" y="615497"/>
            <a:ext cx="10785678" cy="999217"/>
          </a:xfrm>
        </p:spPr>
        <p:txBody>
          <a:bodyPr anchor="t">
            <a:normAutofit/>
          </a:bodyPr>
          <a:lstStyle>
            <a:lvl1pPr>
              <a:lnSpc>
                <a:spcPts val="3600"/>
              </a:lnSpc>
              <a:defRPr sz="3600" b="1" i="0">
                <a:solidFill>
                  <a:schemeClr val="tx1"/>
                </a:solidFill>
                <a:latin typeface="+mn-lt"/>
                <a:cs typeface="Poppins" pitchFamily="2" charset="77"/>
              </a:defRPr>
            </a:lvl1pPr>
          </a:lstStyle>
          <a:p>
            <a:r>
              <a:rPr lang="en-GB" dirty="0"/>
              <a:t>Click to edit Master title style</a:t>
            </a:r>
            <a:endParaRPr lang="en-FI" dirty="0"/>
          </a:p>
        </p:txBody>
      </p:sp>
      <p:sp>
        <p:nvSpPr>
          <p:cNvPr id="9" name="Text Placeholder 4">
            <a:extLst>
              <a:ext uri="{FF2B5EF4-FFF2-40B4-BE49-F238E27FC236}">
                <a16:creationId xmlns:a16="http://schemas.microsoft.com/office/drawing/2014/main" id="{9725C6AD-FF28-D64F-8F01-E3323D9FD4A7}"/>
              </a:ext>
            </a:extLst>
          </p:cNvPr>
          <p:cNvSpPr>
            <a:spLocks noGrp="1"/>
          </p:cNvSpPr>
          <p:nvPr>
            <p:ph type="body" sz="quarter" idx="11"/>
          </p:nvPr>
        </p:nvSpPr>
        <p:spPr>
          <a:xfrm>
            <a:off x="627389" y="1758592"/>
            <a:ext cx="10785678" cy="4021320"/>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Tree>
    <p:extLst>
      <p:ext uri="{BB962C8B-B14F-4D97-AF65-F5344CB8AC3E}">
        <p14:creationId xmlns:p14="http://schemas.microsoft.com/office/powerpoint/2010/main" val="34195734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59535A5-F716-9440-999C-EF1A45E82221}"/>
              </a:ext>
            </a:extLst>
          </p:cNvPr>
          <p:cNvSpPr>
            <a:spLocks noGrp="1"/>
          </p:cNvSpPr>
          <p:nvPr>
            <p:ph type="title"/>
          </p:nvPr>
        </p:nvSpPr>
        <p:spPr>
          <a:xfrm>
            <a:off x="611891" y="615497"/>
            <a:ext cx="9306129" cy="999217"/>
          </a:xfrm>
        </p:spPr>
        <p:txBody>
          <a:bodyPr anchor="t">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8" name="Text Placeholder 4">
            <a:extLst>
              <a:ext uri="{FF2B5EF4-FFF2-40B4-BE49-F238E27FC236}">
                <a16:creationId xmlns:a16="http://schemas.microsoft.com/office/drawing/2014/main" id="{7BE89F5F-4875-6549-9F44-4C985DAD0D6A}"/>
              </a:ext>
            </a:extLst>
          </p:cNvPr>
          <p:cNvSpPr>
            <a:spLocks noGrp="1"/>
          </p:cNvSpPr>
          <p:nvPr>
            <p:ph type="body" sz="quarter" idx="11"/>
          </p:nvPr>
        </p:nvSpPr>
        <p:spPr>
          <a:xfrm>
            <a:off x="613728" y="1721285"/>
            <a:ext cx="4850287" cy="4183570"/>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
        <p:nvSpPr>
          <p:cNvPr id="9" name="Text Placeholder 4">
            <a:extLst>
              <a:ext uri="{FF2B5EF4-FFF2-40B4-BE49-F238E27FC236}">
                <a16:creationId xmlns:a16="http://schemas.microsoft.com/office/drawing/2014/main" id="{2CFACD2C-3CA3-BA4E-8D25-F03FEA020B78}"/>
              </a:ext>
            </a:extLst>
          </p:cNvPr>
          <p:cNvSpPr>
            <a:spLocks noGrp="1"/>
          </p:cNvSpPr>
          <p:nvPr>
            <p:ph type="body" sz="quarter" idx="12"/>
          </p:nvPr>
        </p:nvSpPr>
        <p:spPr>
          <a:xfrm>
            <a:off x="5566728" y="1721284"/>
            <a:ext cx="4850287" cy="4183571"/>
          </a:xfrm>
        </p:spPr>
        <p:txBody>
          <a:bodyPr>
            <a:normAutofit/>
          </a:bodyPr>
          <a:lstStyle>
            <a:lvl1pPr>
              <a:lnSpc>
                <a:spcPct val="100000"/>
              </a:lnSpc>
              <a:defRPr sz="2400">
                <a:solidFill>
                  <a:schemeClr val="tx1"/>
                </a:solidFill>
              </a:defRPr>
            </a:lvl1pPr>
            <a:lvl2pPr>
              <a:lnSpc>
                <a:spcPct val="100000"/>
              </a:lnSpc>
              <a:defRPr sz="2000">
                <a:solidFill>
                  <a:schemeClr val="tx1"/>
                </a:solidFill>
              </a:defRPr>
            </a:lvl2pPr>
            <a:lvl3pPr>
              <a:lnSpc>
                <a:spcPct val="100000"/>
              </a:lnSpc>
              <a:defRPr sz="1800">
                <a:solidFill>
                  <a:schemeClr val="tx1"/>
                </a:solidFill>
              </a:defRPr>
            </a:lvl3pPr>
            <a:lvl4pPr>
              <a:lnSpc>
                <a:spcPct val="100000"/>
              </a:lnSpc>
              <a:defRPr sz="1600">
                <a:solidFill>
                  <a:schemeClr val="tx1"/>
                </a:solidFill>
              </a:defRPr>
            </a:lvl4pPr>
            <a:lvl5pPr>
              <a:lnSpc>
                <a:spcPct val="100000"/>
              </a:lnSpc>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spTree>
    <p:extLst>
      <p:ext uri="{BB962C8B-B14F-4D97-AF65-F5344CB8AC3E}">
        <p14:creationId xmlns:p14="http://schemas.microsoft.com/office/powerpoint/2010/main" val="36196167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838937" y="1716390"/>
            <a:ext cx="9306129" cy="3448155"/>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
        <p:nvSpPr>
          <p:cNvPr id="5" name="Text Placeholder 4">
            <a:extLst>
              <a:ext uri="{FF2B5EF4-FFF2-40B4-BE49-F238E27FC236}">
                <a16:creationId xmlns:a16="http://schemas.microsoft.com/office/drawing/2014/main" id="{048C26C6-AD7C-E64D-8CA5-ABA28E85579F}"/>
              </a:ext>
            </a:extLst>
          </p:cNvPr>
          <p:cNvSpPr>
            <a:spLocks noGrp="1"/>
          </p:cNvSpPr>
          <p:nvPr>
            <p:ph type="body" sz="quarter" idx="11"/>
          </p:nvPr>
        </p:nvSpPr>
        <p:spPr>
          <a:xfrm>
            <a:off x="6540521" y="5164545"/>
            <a:ext cx="3620044" cy="465138"/>
          </a:xfrm>
        </p:spPr>
        <p:txBody>
          <a:bodyPr anchor="ctr">
            <a:noAutofit/>
          </a:bodyPr>
          <a:lstStyle>
            <a:lvl1pPr marL="0" indent="0" algn="r">
              <a:buNone/>
              <a:defRPr sz="1800">
                <a:solidFill>
                  <a:schemeClr val="accent1"/>
                </a:solidFill>
              </a:defRPr>
            </a:lvl1pPr>
            <a:lvl2pPr marL="457200" indent="0" algn="r">
              <a:buNone/>
              <a:defRPr sz="1400"/>
            </a:lvl2pPr>
            <a:lvl3pPr marL="914400" indent="0" algn="r">
              <a:buNone/>
              <a:defRPr sz="1200"/>
            </a:lvl3pPr>
            <a:lvl4pPr marL="1371600" indent="0" algn="r">
              <a:buNone/>
              <a:defRPr sz="1100"/>
            </a:lvl4pPr>
            <a:lvl5pPr marL="1828800" indent="0" algn="r">
              <a:buNone/>
              <a:defRPr sz="1100"/>
            </a:lvl5pPr>
          </a:lstStyle>
          <a:p>
            <a:pPr lvl="0"/>
            <a:r>
              <a:rPr lang="en-GB" dirty="0"/>
              <a:t>Click to edit Master text styles</a:t>
            </a:r>
          </a:p>
        </p:txBody>
      </p:sp>
    </p:spTree>
    <p:extLst>
      <p:ext uri="{BB962C8B-B14F-4D97-AF65-F5344CB8AC3E}">
        <p14:creationId xmlns:p14="http://schemas.microsoft.com/office/powerpoint/2010/main" val="35022577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8150578" y="0"/>
            <a:ext cx="4041422" cy="6858000"/>
          </a:xfrm>
        </p:spPr>
        <p:txBody>
          <a:bodyPr/>
          <a:lstStyle/>
          <a:p>
            <a:endParaRPr lang="en-FI"/>
          </a:p>
        </p:txBody>
      </p:sp>
      <p:sp>
        <p:nvSpPr>
          <p:cNvPr id="2" name="Title 1">
            <a:extLst>
              <a:ext uri="{FF2B5EF4-FFF2-40B4-BE49-F238E27FC236}">
                <a16:creationId xmlns:a16="http://schemas.microsoft.com/office/drawing/2014/main" id="{5E9AB6F5-9A4B-2B47-8F41-4A7497881091}"/>
              </a:ext>
            </a:extLst>
          </p:cNvPr>
          <p:cNvSpPr>
            <a:spLocks noGrp="1"/>
          </p:cNvSpPr>
          <p:nvPr>
            <p:ph type="title"/>
          </p:nvPr>
        </p:nvSpPr>
        <p:spPr>
          <a:xfrm>
            <a:off x="857027"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4272447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3595EF2-A53A-0343-93BE-13AC9FE08124}"/>
              </a:ext>
            </a:extLst>
          </p:cNvPr>
          <p:cNvSpPr>
            <a:spLocks noGrp="1"/>
          </p:cNvSpPr>
          <p:nvPr>
            <p:ph type="pic" sz="quarter" idx="11"/>
          </p:nvPr>
        </p:nvSpPr>
        <p:spPr>
          <a:xfrm>
            <a:off x="5746044" y="0"/>
            <a:ext cx="6445957" cy="6858000"/>
          </a:xfrm>
        </p:spPr>
        <p:txBody>
          <a:bodyPr/>
          <a:lstStyle/>
          <a:p>
            <a:endParaRPr lang="en-FI"/>
          </a:p>
        </p:txBody>
      </p:sp>
      <p:sp>
        <p:nvSpPr>
          <p:cNvPr id="3" name="Title 1">
            <a:extLst>
              <a:ext uri="{FF2B5EF4-FFF2-40B4-BE49-F238E27FC236}">
                <a16:creationId xmlns:a16="http://schemas.microsoft.com/office/drawing/2014/main" id="{6F242B18-8BE9-1267-7C38-5B533132DA27}"/>
              </a:ext>
            </a:extLst>
          </p:cNvPr>
          <p:cNvSpPr>
            <a:spLocks noGrp="1"/>
          </p:cNvSpPr>
          <p:nvPr>
            <p:ph type="title"/>
          </p:nvPr>
        </p:nvSpPr>
        <p:spPr>
          <a:xfrm>
            <a:off x="857027" y="2385359"/>
            <a:ext cx="3670392" cy="2087282"/>
          </a:xfrm>
        </p:spPr>
        <p:txBody>
          <a:bodyPr anchor="ctr">
            <a:normAutofit/>
          </a:bodyPr>
          <a:lstStyle>
            <a:lvl1pPr>
              <a:lnSpc>
                <a:spcPts val="3600"/>
              </a:lnSpc>
              <a:defRPr sz="3600" b="1" i="0">
                <a:latin typeface="+mn-lt"/>
                <a:cs typeface="Poppins" pitchFamily="2" charset="77"/>
              </a:defRPr>
            </a:lvl1pPr>
          </a:lstStyle>
          <a:p>
            <a:r>
              <a:rPr lang="en-GB" dirty="0"/>
              <a:t>Click to edit Master title style</a:t>
            </a:r>
            <a:endParaRPr lang="en-FI" dirty="0"/>
          </a:p>
        </p:txBody>
      </p:sp>
    </p:spTree>
    <p:extLst>
      <p:ext uri="{BB962C8B-B14F-4D97-AF65-F5344CB8AC3E}">
        <p14:creationId xmlns:p14="http://schemas.microsoft.com/office/powerpoint/2010/main" val="747452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EDEDED"/>
        </a:solidFill>
        <a:effectLst/>
      </p:bgPr>
    </p:bg>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D971C542-E9D7-6FC3-2960-A1D7E1A2D68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38EAFF4F-2808-5AAC-6AC0-CE9962328F3C}"/>
              </a:ext>
            </a:extLst>
          </p:cNvPr>
          <p:cNvPicPr>
            <a:picLocks noChangeAspect="1"/>
          </p:cNvPicPr>
          <p:nvPr userDrawn="1"/>
        </p:nvPicPr>
        <p:blipFill>
          <a:blip r:embed="rId4"/>
          <a:stretch>
            <a:fillRect/>
          </a:stretch>
        </p:blipFill>
        <p:spPr>
          <a:xfrm>
            <a:off x="-119268" y="6095172"/>
            <a:ext cx="12446406" cy="648249"/>
          </a:xfrm>
          <a:prstGeom prst="rect">
            <a:avLst/>
          </a:prstGeom>
        </p:spPr>
      </p:pic>
      <p:sp>
        <p:nvSpPr>
          <p:cNvPr id="4" name="Title 1">
            <a:extLst>
              <a:ext uri="{FF2B5EF4-FFF2-40B4-BE49-F238E27FC236}">
                <a16:creationId xmlns:a16="http://schemas.microsoft.com/office/drawing/2014/main" id="{29923B9D-F78F-4366-B6C9-1C49C3DA24C2}"/>
              </a:ext>
            </a:extLst>
          </p:cNvPr>
          <p:cNvSpPr>
            <a:spLocks noGrp="1"/>
          </p:cNvSpPr>
          <p:nvPr>
            <p:ph type="ctrTitle"/>
          </p:nvPr>
        </p:nvSpPr>
        <p:spPr>
          <a:xfrm>
            <a:off x="823912" y="1553390"/>
            <a:ext cx="9721185" cy="1933482"/>
          </a:xfrm>
          <a:prstGeom prst="rect">
            <a:avLst/>
          </a:prstGeom>
        </p:spPr>
        <p:txBody>
          <a:bodyPr anchor="b">
            <a:normAutofit/>
          </a:bodyPr>
          <a:lstStyle>
            <a:lvl1pPr algn="l">
              <a:defRPr sz="5400" b="1" i="0">
                <a:solidFill>
                  <a:schemeClr val="tx1"/>
                </a:solidFill>
                <a:latin typeface="+mn-lt"/>
              </a:defRPr>
            </a:lvl1pPr>
          </a:lstStyle>
          <a:p>
            <a:r>
              <a:rPr lang="en-GB" dirty="0"/>
              <a:t>Click to edit Master title style</a:t>
            </a:r>
            <a:endParaRPr lang="en-FI" dirty="0"/>
          </a:p>
        </p:txBody>
      </p:sp>
      <p:sp>
        <p:nvSpPr>
          <p:cNvPr id="6" name="Subtitle 2">
            <a:extLst>
              <a:ext uri="{FF2B5EF4-FFF2-40B4-BE49-F238E27FC236}">
                <a16:creationId xmlns:a16="http://schemas.microsoft.com/office/drawing/2014/main" id="{7025DCDD-BE57-4851-A293-0ACECC874107}"/>
              </a:ext>
            </a:extLst>
          </p:cNvPr>
          <p:cNvSpPr>
            <a:spLocks noGrp="1"/>
          </p:cNvSpPr>
          <p:nvPr>
            <p:ph type="subTitle" idx="1"/>
          </p:nvPr>
        </p:nvSpPr>
        <p:spPr>
          <a:xfrm>
            <a:off x="823911" y="3909278"/>
            <a:ext cx="9721185" cy="881743"/>
          </a:xfrm>
          <a:prstGeom prst="rect">
            <a:avLst/>
          </a:prstGeom>
        </p:spPr>
        <p:txBody>
          <a:bodyPr/>
          <a:lstStyle>
            <a:lvl1pPr marL="0" indent="0" algn="l">
              <a:buNone/>
              <a:defRPr sz="2400" b="0" i="0" baseline="0">
                <a:solidFill>
                  <a:schemeClr val="tx1"/>
                </a:solidFill>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FI" dirty="0"/>
          </a:p>
        </p:txBody>
      </p:sp>
      <p:pic>
        <p:nvPicPr>
          <p:cNvPr id="9" name="Kuva 8">
            <a:extLst>
              <a:ext uri="{FF2B5EF4-FFF2-40B4-BE49-F238E27FC236}">
                <a16:creationId xmlns:a16="http://schemas.microsoft.com/office/drawing/2014/main" id="{F2BA6940-5FFE-8D86-8600-149EA0084294}"/>
              </a:ext>
            </a:extLst>
          </p:cNvPr>
          <p:cNvPicPr>
            <a:picLocks noChangeAspect="1"/>
          </p:cNvPicPr>
          <p:nvPr userDrawn="1"/>
        </p:nvPicPr>
        <p:blipFill>
          <a:blip r:embed="rId5"/>
          <a:srcRect/>
          <a:stretch/>
        </p:blipFill>
        <p:spPr>
          <a:xfrm>
            <a:off x="139484" y="5576273"/>
            <a:ext cx="2022594" cy="1011297"/>
          </a:xfrm>
          <a:prstGeom prst="rect">
            <a:avLst/>
          </a:prstGeom>
        </p:spPr>
      </p:pic>
    </p:spTree>
    <p:extLst>
      <p:ext uri="{BB962C8B-B14F-4D97-AF65-F5344CB8AC3E}">
        <p14:creationId xmlns:p14="http://schemas.microsoft.com/office/powerpoint/2010/main" val="3878487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F80168F7-4C2B-CD44-BF69-FC5A9AC4639A}"/>
              </a:ext>
            </a:extLst>
          </p:cNvPr>
          <p:cNvSpPr>
            <a:spLocks noGrp="1"/>
          </p:cNvSpPr>
          <p:nvPr>
            <p:ph type="body" sz="quarter" idx="13"/>
          </p:nvPr>
        </p:nvSpPr>
        <p:spPr>
          <a:xfrm>
            <a:off x="6316697" y="4895576"/>
            <a:ext cx="5243125" cy="900790"/>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11" name="Text Placeholder 9">
            <a:extLst>
              <a:ext uri="{FF2B5EF4-FFF2-40B4-BE49-F238E27FC236}">
                <a16:creationId xmlns:a16="http://schemas.microsoft.com/office/drawing/2014/main" id="{1C8EF6DB-4460-5443-BC11-E4F9E5F3EB21}"/>
              </a:ext>
            </a:extLst>
          </p:cNvPr>
          <p:cNvSpPr>
            <a:spLocks noGrp="1"/>
          </p:cNvSpPr>
          <p:nvPr>
            <p:ph type="body" sz="quarter" idx="14"/>
          </p:nvPr>
        </p:nvSpPr>
        <p:spPr>
          <a:xfrm>
            <a:off x="457764" y="382209"/>
            <a:ext cx="5243125" cy="1260088"/>
          </a:xfrm>
        </p:spPr>
        <p:txBody>
          <a:bodyPr anchor="ctr">
            <a:noAutofit/>
          </a:bodyPr>
          <a:lstStyle>
            <a:lvl1pPr marL="0" indent="0" algn="ctr">
              <a:buNone/>
              <a:defRPr sz="3200" b="1">
                <a:latin typeface="+mn-lt"/>
              </a:defRPr>
            </a:lvl1pPr>
            <a:lvl2pPr marL="457200" indent="0" algn="ctr">
              <a:buNone/>
              <a:defRPr sz="3200" b="1">
                <a:latin typeface="+mn-lt"/>
              </a:defRPr>
            </a:lvl2pPr>
            <a:lvl3pPr marL="914400" indent="0" algn="ctr">
              <a:buNone/>
              <a:defRPr sz="3200" b="1">
                <a:latin typeface="+mn-lt"/>
              </a:defRPr>
            </a:lvl3pPr>
            <a:lvl4pPr marL="1371600" indent="0" algn="ctr">
              <a:buNone/>
              <a:defRPr sz="3200" b="1">
                <a:latin typeface="+mn-lt"/>
              </a:defRPr>
            </a:lvl4pPr>
            <a:lvl5pPr marL="1828800" indent="0" algn="ctr">
              <a:buNone/>
              <a:defRPr sz="3200" b="1">
                <a:latin typeface="+mn-lt"/>
              </a:defRPr>
            </a:lvl5pPr>
          </a:lstStyle>
          <a:p>
            <a:pPr lvl="0"/>
            <a:r>
              <a:rPr lang="en-GB" dirty="0"/>
              <a:t>Click to edit Master text styles</a:t>
            </a:r>
            <a:endParaRPr lang="en-FI" dirty="0"/>
          </a:p>
        </p:txBody>
      </p:sp>
      <p:sp>
        <p:nvSpPr>
          <p:cNvPr id="2" name="Picture Placeholder 3">
            <a:extLst>
              <a:ext uri="{FF2B5EF4-FFF2-40B4-BE49-F238E27FC236}">
                <a16:creationId xmlns:a16="http://schemas.microsoft.com/office/drawing/2014/main" id="{BCAD2400-1AAA-AA32-B4E9-A568ACB8B841}"/>
              </a:ext>
            </a:extLst>
          </p:cNvPr>
          <p:cNvSpPr>
            <a:spLocks noGrp="1"/>
          </p:cNvSpPr>
          <p:nvPr>
            <p:ph type="pic" sz="quarter" idx="15"/>
          </p:nvPr>
        </p:nvSpPr>
        <p:spPr>
          <a:xfrm>
            <a:off x="457764" y="1875295"/>
            <a:ext cx="5243125" cy="3921071"/>
          </a:xfrm>
        </p:spPr>
        <p:txBody>
          <a:bodyPr/>
          <a:lstStyle/>
          <a:p>
            <a:endParaRPr lang="en-FI"/>
          </a:p>
        </p:txBody>
      </p:sp>
      <p:sp>
        <p:nvSpPr>
          <p:cNvPr id="3" name="Picture Placeholder 3">
            <a:extLst>
              <a:ext uri="{FF2B5EF4-FFF2-40B4-BE49-F238E27FC236}">
                <a16:creationId xmlns:a16="http://schemas.microsoft.com/office/drawing/2014/main" id="{8BDF23F3-C809-4A1C-4ED8-FD3E5B2B84E9}"/>
              </a:ext>
            </a:extLst>
          </p:cNvPr>
          <p:cNvSpPr>
            <a:spLocks noGrp="1"/>
          </p:cNvSpPr>
          <p:nvPr>
            <p:ph type="pic" sz="quarter" idx="16"/>
          </p:nvPr>
        </p:nvSpPr>
        <p:spPr>
          <a:xfrm>
            <a:off x="6316697" y="411843"/>
            <a:ext cx="5243125" cy="4253147"/>
          </a:xfrm>
        </p:spPr>
        <p:txBody>
          <a:bodyPr/>
          <a:lstStyle/>
          <a:p>
            <a:endParaRPr lang="en-FI"/>
          </a:p>
        </p:txBody>
      </p:sp>
    </p:spTree>
    <p:extLst>
      <p:ext uri="{BB962C8B-B14F-4D97-AF65-F5344CB8AC3E}">
        <p14:creationId xmlns:p14="http://schemas.microsoft.com/office/powerpoint/2010/main" val="22185944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9432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DEDED"/>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474E92B-EB91-BF4D-9CD7-6E30A39B8875}"/>
              </a:ext>
            </a:extLst>
          </p:cNvPr>
          <p:cNvSpPr>
            <a:spLocks noGrp="1"/>
          </p:cNvSpPr>
          <p:nvPr>
            <p:ph type="ctrTitle" hasCustomPrompt="1"/>
          </p:nvPr>
        </p:nvSpPr>
        <p:spPr>
          <a:xfrm>
            <a:off x="736827" y="1792659"/>
            <a:ext cx="10134374" cy="3040598"/>
          </a:xfrm>
          <a:prstGeom prst="rect">
            <a:avLst/>
          </a:prstGeom>
        </p:spPr>
        <p:txBody>
          <a:bodyPr anchor="ctr" anchorCtr="0">
            <a:normAutofit/>
          </a:bodyPr>
          <a:lstStyle>
            <a:lvl1pPr algn="l">
              <a:defRPr sz="5000" b="0" i="0" baseline="0">
                <a:solidFill>
                  <a:schemeClr val="tx1"/>
                </a:solidFill>
                <a:latin typeface="+mn-lt"/>
              </a:defRPr>
            </a:lvl1pPr>
          </a:lstStyle>
          <a:p>
            <a:r>
              <a:rPr lang="en-GB" dirty="0"/>
              <a:t>Click to edit Master title style</a:t>
            </a:r>
            <a:endParaRPr lang="en-FI" dirty="0"/>
          </a:p>
        </p:txBody>
      </p:sp>
      <p:pic>
        <p:nvPicPr>
          <p:cNvPr id="7" name="Graphic 6">
            <a:extLst>
              <a:ext uri="{FF2B5EF4-FFF2-40B4-BE49-F238E27FC236}">
                <a16:creationId xmlns:a16="http://schemas.microsoft.com/office/drawing/2014/main" id="{FA557A36-F896-C44D-90CF-4E9F78CF5E5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96525" y="5603784"/>
            <a:ext cx="1473574" cy="736786"/>
          </a:xfrm>
          <a:prstGeom prst="rect">
            <a:avLst/>
          </a:prstGeom>
        </p:spPr>
      </p:pic>
      <p:pic>
        <p:nvPicPr>
          <p:cNvPr id="3" name="Kuva 2">
            <a:extLst>
              <a:ext uri="{FF2B5EF4-FFF2-40B4-BE49-F238E27FC236}">
                <a16:creationId xmlns:a16="http://schemas.microsoft.com/office/drawing/2014/main" id="{7E166115-3BF8-77E5-0447-7E705C8AB9E7}"/>
              </a:ext>
            </a:extLst>
          </p:cNvPr>
          <p:cNvPicPr>
            <a:picLocks noChangeAspect="1"/>
          </p:cNvPicPr>
          <p:nvPr userDrawn="1"/>
        </p:nvPicPr>
        <p:blipFill>
          <a:blip r:embed="rId4"/>
          <a:stretch>
            <a:fillRect/>
          </a:stretch>
        </p:blipFill>
        <p:spPr>
          <a:xfrm>
            <a:off x="-119268" y="6095172"/>
            <a:ext cx="12446406" cy="648249"/>
          </a:xfrm>
          <a:prstGeom prst="rect">
            <a:avLst/>
          </a:prstGeom>
        </p:spPr>
      </p:pic>
      <p:pic>
        <p:nvPicPr>
          <p:cNvPr id="2" name="Kuva 1">
            <a:extLst>
              <a:ext uri="{FF2B5EF4-FFF2-40B4-BE49-F238E27FC236}">
                <a16:creationId xmlns:a16="http://schemas.microsoft.com/office/drawing/2014/main" id="{7089B59D-A70E-E810-FEE4-0B9713E57178}"/>
              </a:ext>
            </a:extLst>
          </p:cNvPr>
          <p:cNvPicPr>
            <a:picLocks noChangeAspect="1"/>
          </p:cNvPicPr>
          <p:nvPr userDrawn="1"/>
        </p:nvPicPr>
        <p:blipFill>
          <a:blip r:embed="rId5"/>
          <a:srcRect/>
          <a:stretch/>
        </p:blipFill>
        <p:spPr>
          <a:xfrm>
            <a:off x="139484" y="5576273"/>
            <a:ext cx="2022594" cy="1011297"/>
          </a:xfrm>
          <a:prstGeom prst="rect">
            <a:avLst/>
          </a:prstGeom>
        </p:spPr>
      </p:pic>
    </p:spTree>
    <p:extLst>
      <p:ext uri="{BB962C8B-B14F-4D97-AF65-F5344CB8AC3E}">
        <p14:creationId xmlns:p14="http://schemas.microsoft.com/office/powerpoint/2010/main" val="1554481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5_Title Slide">
    <p:bg>
      <p:bgPr>
        <a:solidFill>
          <a:srgbClr val="08353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1D7A9F1-5147-CB40-B197-3651BBB4CD18}"/>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20451" b="-3215"/>
          <a:stretch/>
        </p:blipFill>
        <p:spPr>
          <a:xfrm>
            <a:off x="6095999" y="-451305"/>
            <a:ext cx="9622972" cy="9622972"/>
          </a:xfrm>
          <a:custGeom>
            <a:avLst/>
            <a:gdLst>
              <a:gd name="connsiteX0" fmla="*/ 4811486 w 9622972"/>
              <a:gd name="connsiteY0" fmla="*/ 0 h 9622972"/>
              <a:gd name="connsiteX1" fmla="*/ 9622972 w 9622972"/>
              <a:gd name="connsiteY1" fmla="*/ 4811486 h 9622972"/>
              <a:gd name="connsiteX2" fmla="*/ 4811486 w 9622972"/>
              <a:gd name="connsiteY2" fmla="*/ 9622972 h 9622972"/>
              <a:gd name="connsiteX3" fmla="*/ 0 w 9622972"/>
              <a:gd name="connsiteY3" fmla="*/ 4811486 h 9622972"/>
              <a:gd name="connsiteX4" fmla="*/ 4811486 w 9622972"/>
              <a:gd name="connsiteY4" fmla="*/ 0 h 962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2972" h="9622972">
                <a:moveTo>
                  <a:pt x="4811486" y="0"/>
                </a:moveTo>
                <a:cubicBezTo>
                  <a:pt x="7468796" y="0"/>
                  <a:pt x="9622972" y="2154176"/>
                  <a:pt x="9622972" y="4811486"/>
                </a:cubicBezTo>
                <a:cubicBezTo>
                  <a:pt x="9622972" y="7468796"/>
                  <a:pt x="7468796" y="9622972"/>
                  <a:pt x="4811486" y="9622972"/>
                </a:cubicBezTo>
                <a:cubicBezTo>
                  <a:pt x="2154176" y="9622972"/>
                  <a:pt x="0" y="7468796"/>
                  <a:pt x="0" y="4811486"/>
                </a:cubicBezTo>
                <a:cubicBezTo>
                  <a:pt x="0" y="2154176"/>
                  <a:pt x="2154176" y="0"/>
                  <a:pt x="4811486" y="0"/>
                </a:cubicBezTo>
                <a:close/>
              </a:path>
            </a:pathLst>
          </a:custGeom>
        </p:spPr>
      </p:pic>
      <p:pic>
        <p:nvPicPr>
          <p:cNvPr id="6" name="Graphic 6">
            <a:extLst>
              <a:ext uri="{FF2B5EF4-FFF2-40B4-BE49-F238E27FC236}">
                <a16:creationId xmlns:a16="http://schemas.microsoft.com/office/drawing/2014/main" id="{51DECD90-3442-1D1B-1468-21DBE7A9621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96525" y="5603784"/>
            <a:ext cx="1473574" cy="736786"/>
          </a:xfrm>
          <a:prstGeom prst="rect">
            <a:avLst/>
          </a:prstGeom>
        </p:spPr>
      </p:pic>
      <p:pic>
        <p:nvPicPr>
          <p:cNvPr id="7" name="Kuva 6">
            <a:extLst>
              <a:ext uri="{FF2B5EF4-FFF2-40B4-BE49-F238E27FC236}">
                <a16:creationId xmlns:a16="http://schemas.microsoft.com/office/drawing/2014/main" id="{E1D7C81D-978E-7458-87EE-84F1AE3BD36D}"/>
              </a:ext>
            </a:extLst>
          </p:cNvPr>
          <p:cNvPicPr>
            <a:picLocks noChangeAspect="1"/>
          </p:cNvPicPr>
          <p:nvPr userDrawn="1"/>
        </p:nvPicPr>
        <p:blipFill>
          <a:blip r:embed="rId5"/>
          <a:stretch>
            <a:fillRect/>
          </a:stretch>
        </p:blipFill>
        <p:spPr>
          <a:xfrm>
            <a:off x="-119268" y="6095172"/>
            <a:ext cx="12446406" cy="648249"/>
          </a:xfrm>
          <a:prstGeom prst="rect">
            <a:avLst/>
          </a:prstGeom>
        </p:spPr>
      </p:pic>
      <p:sp>
        <p:nvSpPr>
          <p:cNvPr id="2" name="Title 1">
            <a:extLst>
              <a:ext uri="{FF2B5EF4-FFF2-40B4-BE49-F238E27FC236}">
                <a16:creationId xmlns:a16="http://schemas.microsoft.com/office/drawing/2014/main" id="{F1930C4F-5584-B448-AB45-F9CA52E8331F}"/>
              </a:ext>
            </a:extLst>
          </p:cNvPr>
          <p:cNvSpPr>
            <a:spLocks noGrp="1"/>
          </p:cNvSpPr>
          <p:nvPr>
            <p:ph type="ctrTitle"/>
          </p:nvPr>
        </p:nvSpPr>
        <p:spPr>
          <a:xfrm>
            <a:off x="818031" y="1860550"/>
            <a:ext cx="4572000" cy="3136900"/>
          </a:xfrm>
          <a:prstGeom prst="rect">
            <a:avLst/>
          </a:prstGeom>
        </p:spPr>
        <p:txBody>
          <a:bodyPr anchor="ctr">
            <a:normAutofit/>
          </a:bodyPr>
          <a:lstStyle>
            <a:lvl1pPr algn="l">
              <a:defRPr sz="4800" b="1" i="0">
                <a:solidFill>
                  <a:schemeClr val="bg1"/>
                </a:solidFill>
                <a:latin typeface="+mn-lt"/>
              </a:defRPr>
            </a:lvl1pPr>
          </a:lstStyle>
          <a:p>
            <a:r>
              <a:rPr lang="en-GB" dirty="0"/>
              <a:t>Click to edit Master title style</a:t>
            </a:r>
            <a:endParaRPr lang="en-FI" dirty="0"/>
          </a:p>
        </p:txBody>
      </p:sp>
      <p:pic>
        <p:nvPicPr>
          <p:cNvPr id="10" name="Kuva 9" descr="Kuva, joka sisältää kohteen Fontti, Grafiikka, teksti, musta&#10;&#10;Kuvaus luotu automaattisesti">
            <a:extLst>
              <a:ext uri="{FF2B5EF4-FFF2-40B4-BE49-F238E27FC236}">
                <a16:creationId xmlns:a16="http://schemas.microsoft.com/office/drawing/2014/main" id="{D5F68907-54A2-66A2-7759-B0929C16CC36}"/>
              </a:ext>
            </a:extLst>
          </p:cNvPr>
          <p:cNvPicPr>
            <a:picLocks noChangeAspect="1"/>
          </p:cNvPicPr>
          <p:nvPr userDrawn="1"/>
        </p:nvPicPr>
        <p:blipFill>
          <a:blip r:embed="rId6"/>
          <a:stretch>
            <a:fillRect/>
          </a:stretch>
        </p:blipFill>
        <p:spPr>
          <a:xfrm>
            <a:off x="139484" y="5576273"/>
            <a:ext cx="2022594" cy="1011297"/>
          </a:xfrm>
          <a:prstGeom prst="rect">
            <a:avLst/>
          </a:prstGeom>
        </p:spPr>
      </p:pic>
    </p:spTree>
    <p:extLst>
      <p:ext uri="{BB962C8B-B14F-4D97-AF65-F5344CB8AC3E}">
        <p14:creationId xmlns:p14="http://schemas.microsoft.com/office/powerpoint/2010/main" val="24333113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0.png"/><Relationship Id="rId5" Type="http://schemas.openxmlformats.org/officeDocument/2006/relationships/slideLayout" Target="../slideLayouts/slideLayout69.xml"/><Relationship Id="rId10" Type="http://schemas.openxmlformats.org/officeDocument/2006/relationships/image" Target="../media/image8.svg"/><Relationship Id="rId4" Type="http://schemas.openxmlformats.org/officeDocument/2006/relationships/slideLayout" Target="../slideLayouts/slideLayout68.xml"/><Relationship Id="rId9"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26" Type="http://schemas.openxmlformats.org/officeDocument/2006/relationships/slideLayout" Target="../slideLayouts/slideLayout34.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5" Type="http://schemas.openxmlformats.org/officeDocument/2006/relationships/slideLayout" Target="../slideLayouts/slideLayout33.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29" Type="http://schemas.openxmlformats.org/officeDocument/2006/relationships/image" Target="../media/image2.sv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24" Type="http://schemas.openxmlformats.org/officeDocument/2006/relationships/slideLayout" Target="../slideLayouts/slideLayout32.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slideLayout" Target="../slideLayouts/slideLayout31.xml"/><Relationship Id="rId28" Type="http://schemas.openxmlformats.org/officeDocument/2006/relationships/image" Target="../media/image1.png"/><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image" Target="../media/image10.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8.svg"/><Relationship Id="rId5" Type="http://schemas.openxmlformats.org/officeDocument/2006/relationships/slideLayout" Target="../slideLayouts/slideLayout39.xml"/><Relationship Id="rId10" Type="http://schemas.openxmlformats.org/officeDocument/2006/relationships/image" Target="../media/image7.png"/><Relationship Id="rId4" Type="http://schemas.openxmlformats.org/officeDocument/2006/relationships/slideLayout" Target="../slideLayouts/slideLayout3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8.svg"/><Relationship Id="rId5" Type="http://schemas.openxmlformats.org/officeDocument/2006/relationships/slideLayout" Target="../slideLayouts/slideLayout47.xml"/><Relationship Id="rId10" Type="http://schemas.openxmlformats.org/officeDocument/2006/relationships/image" Target="../media/image7.png"/><Relationship Id="rId4" Type="http://schemas.openxmlformats.org/officeDocument/2006/relationships/slideLayout" Target="../slideLayouts/slideLayout46.xml"/><Relationship Id="rId9" Type="http://schemas.openxmlformats.org/officeDocument/2006/relationships/image" Target="../media/image9.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image" Target="../media/image10.png"/><Relationship Id="rId5" Type="http://schemas.openxmlformats.org/officeDocument/2006/relationships/slideLayout" Target="../slideLayouts/slideLayout54.xml"/><Relationship Id="rId10" Type="http://schemas.openxmlformats.org/officeDocument/2006/relationships/image" Target="../media/image8.svg"/><Relationship Id="rId4" Type="http://schemas.openxmlformats.org/officeDocument/2006/relationships/slideLayout" Target="../slideLayouts/slideLayout53.xml"/><Relationship Id="rId9"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9.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159576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619883"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619883" y="1825625"/>
            <a:ext cx="10515600" cy="3948641"/>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4" name="Graphic 6">
            <a:extLst>
              <a:ext uri="{FF2B5EF4-FFF2-40B4-BE49-F238E27FC236}">
                <a16:creationId xmlns:a16="http://schemas.microsoft.com/office/drawing/2014/main" id="{90F6B5AE-CB0F-5037-D32E-86D08B9C22A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96525" y="5774266"/>
            <a:ext cx="1473574" cy="736786"/>
          </a:xfrm>
          <a:prstGeom prst="rect">
            <a:avLst/>
          </a:prstGeom>
        </p:spPr>
      </p:pic>
      <p:pic>
        <p:nvPicPr>
          <p:cNvPr id="5" name="Kuva 4">
            <a:extLst>
              <a:ext uri="{FF2B5EF4-FFF2-40B4-BE49-F238E27FC236}">
                <a16:creationId xmlns:a16="http://schemas.microsoft.com/office/drawing/2014/main" id="{D228A0E0-782F-4659-C6BF-D0FBBA6FBB83}"/>
              </a:ext>
            </a:extLst>
          </p:cNvPr>
          <p:cNvPicPr>
            <a:picLocks noChangeAspect="1"/>
          </p:cNvPicPr>
          <p:nvPr userDrawn="1"/>
        </p:nvPicPr>
        <p:blipFill>
          <a:blip r:embed="rId11"/>
          <a:srcRect/>
          <a:stretch/>
        </p:blipFill>
        <p:spPr>
          <a:xfrm>
            <a:off x="139484" y="5746755"/>
            <a:ext cx="2022594" cy="1011297"/>
          </a:xfrm>
          <a:prstGeom prst="rect">
            <a:avLst/>
          </a:prstGeom>
        </p:spPr>
      </p:pic>
    </p:spTree>
    <p:extLst>
      <p:ext uri="{BB962C8B-B14F-4D97-AF65-F5344CB8AC3E}">
        <p14:creationId xmlns:p14="http://schemas.microsoft.com/office/powerpoint/2010/main" val="714067710"/>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Lst>
  <p:hf sldNum="0" hdr="0" ftr="0" dt="0"/>
  <p:txStyles>
    <p:titleStyle>
      <a:lvl1pPr algn="l" defTabSz="914400" rtl="0" eaLnBrk="1" latinLnBrk="0" hangingPunct="1">
        <a:lnSpc>
          <a:spcPct val="90000"/>
        </a:lnSpc>
        <a:spcBef>
          <a:spcPct val="0"/>
        </a:spcBef>
        <a:buNone/>
        <a:defRPr sz="3600" b="1" i="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20000"/>
        <a:buFont typeface="Arial" panose="020B0604020202020204" pitchFamily="34" charset="0"/>
        <a:buChar char="•"/>
        <a:defRPr sz="2800" b="0" i="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400" b="0" i="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000" b="0" i="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438316"/>
      </p:ext>
    </p:extLst>
  </p:cSld>
  <p:clrMap bg1="lt1" tx1="dk1" bg2="lt2" tx2="dk2" accent1="accent1" accent2="accent2" accent3="accent3" accent4="accent4" accent5="accent5" accent6="accent6" hlink="hlink" folHlink="folHlink"/>
  <p:sldLayoutIdLst>
    <p:sldLayoutId id="2147483848" r:id="rId1"/>
    <p:sldLayoutId id="2147483944" r:id="rId2"/>
    <p:sldLayoutId id="2147483850" r:id="rId3"/>
    <p:sldLayoutId id="2147483945"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AAE9DE8D-EF82-7D4E-B2FC-FC6E1CD07685}"/>
              </a:ext>
            </a:extLst>
          </p:cNvPr>
          <p:cNvSpPr>
            <a:spLocks noGrp="1"/>
          </p:cNvSpPr>
          <p:nvPr>
            <p:ph type="sldNum" sz="quarter" idx="4"/>
          </p:nvPr>
        </p:nvSpPr>
        <p:spPr>
          <a:xfrm>
            <a:off x="198120" y="6357366"/>
            <a:ext cx="891378" cy="365124"/>
          </a:xfrm>
          <a:prstGeom prst="rect">
            <a:avLst/>
          </a:prstGeom>
        </p:spPr>
        <p:txBody>
          <a:bodyPr vert="horz" lIns="91440" tIns="45720" rIns="91440" bIns="45720" rtlCol="0" anchor="ctr"/>
          <a:lstStyle>
            <a:lvl1pPr algn="l">
              <a:defRPr sz="1200">
                <a:solidFill>
                  <a:schemeClr val="bg1"/>
                </a:solidFill>
                <a:latin typeface="+mn-lt"/>
              </a:defRPr>
            </a:lvl1pPr>
          </a:lstStyle>
          <a:p>
            <a:fld id="{7D0A3693-5CB6-4B45-8859-D19B56E87773}" type="slidenum">
              <a:rPr lang="en-FI" smtClean="0"/>
              <a:pPr/>
              <a:t>‹#›</a:t>
            </a:fld>
            <a:endParaRPr lang="en-FI"/>
          </a:p>
        </p:txBody>
      </p:sp>
      <p:pic>
        <p:nvPicPr>
          <p:cNvPr id="5" name="Graphic 4">
            <a:extLst>
              <a:ext uri="{FF2B5EF4-FFF2-40B4-BE49-F238E27FC236}">
                <a16:creationId xmlns:a16="http://schemas.microsoft.com/office/drawing/2014/main" id="{676971D1-88E8-254D-A037-B10D9800515B}"/>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1264509" y="6392997"/>
            <a:ext cx="533400" cy="266700"/>
          </a:xfrm>
          <a:prstGeom prst="rect">
            <a:avLst/>
          </a:prstGeom>
        </p:spPr>
      </p:pic>
      <p:sp>
        <p:nvSpPr>
          <p:cNvPr id="6" name="TextBox 5">
            <a:extLst>
              <a:ext uri="{FF2B5EF4-FFF2-40B4-BE49-F238E27FC236}">
                <a16:creationId xmlns:a16="http://schemas.microsoft.com/office/drawing/2014/main" id="{02424320-8F10-CC44-AC21-4E2DD01473D6}"/>
              </a:ext>
            </a:extLst>
          </p:cNvPr>
          <p:cNvSpPr txBox="1"/>
          <p:nvPr userDrawn="1"/>
        </p:nvSpPr>
        <p:spPr>
          <a:xfrm>
            <a:off x="11687902" y="6385674"/>
            <a:ext cx="416416" cy="307777"/>
          </a:xfrm>
          <a:prstGeom prst="rect">
            <a:avLst/>
          </a:prstGeom>
          <a:noFill/>
        </p:spPr>
        <p:txBody>
          <a:bodyPr wrap="square" rtlCol="0">
            <a:spAutoFit/>
          </a:bodyPr>
          <a:lstStyle/>
          <a:p>
            <a:r>
              <a:rPr lang="en-FI" sz="1400" b="1" i="0" dirty="0">
                <a:solidFill>
                  <a:schemeClr val="bg1"/>
                </a:solidFill>
                <a:latin typeface="Georgia" panose="02040502050405020303" pitchFamily="18" charset="0"/>
                <a:cs typeface="Poppins SemiBold" pitchFamily="2" charset="77"/>
              </a:rPr>
              <a:t>.fi</a:t>
            </a:r>
          </a:p>
        </p:txBody>
      </p:sp>
    </p:spTree>
    <p:extLst>
      <p:ext uri="{BB962C8B-B14F-4D97-AF65-F5344CB8AC3E}">
        <p14:creationId xmlns:p14="http://schemas.microsoft.com/office/powerpoint/2010/main" val="3556734096"/>
      </p:ext>
    </p:extLst>
  </p:cSld>
  <p:clrMap bg1="lt1" tx1="dk1" bg2="lt2" tx2="dk2" accent1="accent1" accent2="accent2" accent3="accent3" accent4="accent4" accent5="accent5" accent6="accent6" hlink="hlink" folHlink="folHlink"/>
  <p:sldLayoutIdLst>
    <p:sldLayoutId id="2147483926" r:id="rId1"/>
    <p:sldLayoutId id="2147483921" r:id="rId2"/>
    <p:sldLayoutId id="2147483936" r:id="rId3"/>
    <p:sldLayoutId id="2147483922" r:id="rId4"/>
    <p:sldLayoutId id="2147483928" r:id="rId5"/>
    <p:sldLayoutId id="2147483924" r:id="rId6"/>
    <p:sldLayoutId id="2147483932" r:id="rId7"/>
    <p:sldLayoutId id="2147483930" r:id="rId8"/>
    <p:sldLayoutId id="2147483938" r:id="rId9"/>
    <p:sldLayoutId id="2147483939" r:id="rId10"/>
    <p:sldLayoutId id="2147483962" r:id="rId11"/>
    <p:sldLayoutId id="2147483963" r:id="rId12"/>
    <p:sldLayoutId id="2147483964" r:id="rId13"/>
    <p:sldLayoutId id="2147483858" r:id="rId14"/>
    <p:sldLayoutId id="2147483927" r:id="rId15"/>
    <p:sldLayoutId id="2147483923" r:id="rId16"/>
    <p:sldLayoutId id="2147483925" r:id="rId17"/>
    <p:sldLayoutId id="2147483929" r:id="rId18"/>
    <p:sldLayoutId id="2147483931" r:id="rId19"/>
    <p:sldLayoutId id="2147483933" r:id="rId20"/>
    <p:sldLayoutId id="2147483937" r:id="rId21"/>
    <p:sldLayoutId id="2147483935" r:id="rId22"/>
    <p:sldLayoutId id="2147483961" r:id="rId23"/>
    <p:sldLayoutId id="2147483965" r:id="rId24"/>
    <p:sldLayoutId id="2147483966" r:id="rId25"/>
    <p:sldLayoutId id="2147483967" r:id="rId2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619883"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619883" y="1825625"/>
            <a:ext cx="10515600" cy="3948641"/>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4" name="Graphic 6">
            <a:extLst>
              <a:ext uri="{FF2B5EF4-FFF2-40B4-BE49-F238E27FC236}">
                <a16:creationId xmlns:a16="http://schemas.microsoft.com/office/drawing/2014/main" id="{90F6B5AE-CB0F-5037-D32E-86D08B9C22A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296525" y="5774266"/>
            <a:ext cx="1473574" cy="736786"/>
          </a:xfrm>
          <a:prstGeom prst="rect">
            <a:avLst/>
          </a:prstGeom>
        </p:spPr>
      </p:pic>
      <p:pic>
        <p:nvPicPr>
          <p:cNvPr id="5" name="Kuva 4">
            <a:extLst>
              <a:ext uri="{FF2B5EF4-FFF2-40B4-BE49-F238E27FC236}">
                <a16:creationId xmlns:a16="http://schemas.microsoft.com/office/drawing/2014/main" id="{D228A0E0-782F-4659-C6BF-D0FBBA6FBB83}"/>
              </a:ext>
            </a:extLst>
          </p:cNvPr>
          <p:cNvPicPr>
            <a:picLocks noChangeAspect="1"/>
          </p:cNvPicPr>
          <p:nvPr userDrawn="1"/>
        </p:nvPicPr>
        <p:blipFill>
          <a:blip r:embed="rId12"/>
          <a:srcRect/>
          <a:stretch/>
        </p:blipFill>
        <p:spPr>
          <a:xfrm>
            <a:off x="139484" y="5746755"/>
            <a:ext cx="2022594" cy="1011297"/>
          </a:xfrm>
          <a:prstGeom prst="rect">
            <a:avLst/>
          </a:prstGeom>
        </p:spPr>
      </p:pic>
    </p:spTree>
    <p:extLst>
      <p:ext uri="{BB962C8B-B14F-4D97-AF65-F5344CB8AC3E}">
        <p14:creationId xmlns:p14="http://schemas.microsoft.com/office/powerpoint/2010/main" val="2485682906"/>
      </p:ext>
    </p:extLst>
  </p:cSld>
  <p:clrMap bg1="lt1" tx1="dk1" bg2="lt2" tx2="dk2" accent1="accent1" accent2="accent2" accent3="accent3" accent4="accent4" accent5="accent5" accent6="accent6" hlink="hlink" folHlink="folHlink"/>
  <p:sldLayoutIdLst>
    <p:sldLayoutId id="2147483773" r:id="rId1"/>
    <p:sldLayoutId id="2147483781" r:id="rId2"/>
    <p:sldLayoutId id="2147483892" r:id="rId3"/>
    <p:sldLayoutId id="2147483868" r:id="rId4"/>
    <p:sldLayoutId id="2147483940" r:id="rId5"/>
    <p:sldLayoutId id="2147483909" r:id="rId6"/>
    <p:sldLayoutId id="2147483778" r:id="rId7"/>
    <p:sldLayoutId id="2147483977" r:id="rId8"/>
  </p:sldLayoutIdLst>
  <p:hf sldNum="0" hdr="0" ftr="0" dt="0"/>
  <p:txStyles>
    <p:titleStyle>
      <a:lvl1pPr algn="l" defTabSz="914400" rtl="0" eaLnBrk="1" latinLnBrk="0" hangingPunct="1">
        <a:lnSpc>
          <a:spcPct val="90000"/>
        </a:lnSpc>
        <a:spcBef>
          <a:spcPct val="0"/>
        </a:spcBef>
        <a:buNone/>
        <a:defRPr sz="3600" b="1" i="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accent1"/>
        </a:buClr>
        <a:buSzPct val="120000"/>
        <a:buFont typeface="Arial" panose="020B0604020202020204" pitchFamily="34" charset="0"/>
        <a:buChar char="•"/>
        <a:defRPr sz="2800" b="0" i="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400" b="0" i="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2000" b="0" i="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chemeClr val="accent1"/>
        </a:buClr>
        <a:buSzPct val="120000"/>
        <a:buFont typeface="Arial" panose="020B0604020202020204" pitchFamily="34" charset="0"/>
        <a:buChar char="•"/>
        <a:defRPr sz="1800" b="0" i="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8353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61242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612420" y="1825625"/>
            <a:ext cx="10515600" cy="3948641"/>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4" name="Kuva 3" descr="Kuva, joka sisältää kohteen Fontti, Grafiikka, teksti, musta&#10;&#10;Kuvaus luotu automaattisesti">
            <a:extLst>
              <a:ext uri="{FF2B5EF4-FFF2-40B4-BE49-F238E27FC236}">
                <a16:creationId xmlns:a16="http://schemas.microsoft.com/office/drawing/2014/main" id="{201D79FE-76FE-4153-60BE-4F561081E3E5}"/>
              </a:ext>
            </a:extLst>
          </p:cNvPr>
          <p:cNvPicPr>
            <a:picLocks noChangeAspect="1"/>
          </p:cNvPicPr>
          <p:nvPr userDrawn="1"/>
        </p:nvPicPr>
        <p:blipFill>
          <a:blip r:embed="rId9"/>
          <a:stretch>
            <a:fillRect/>
          </a:stretch>
        </p:blipFill>
        <p:spPr>
          <a:xfrm>
            <a:off x="139484" y="5734319"/>
            <a:ext cx="2022594" cy="1011297"/>
          </a:xfrm>
          <a:prstGeom prst="rect">
            <a:avLst/>
          </a:prstGeom>
        </p:spPr>
      </p:pic>
      <p:pic>
        <p:nvPicPr>
          <p:cNvPr id="5" name="Graphic 6">
            <a:extLst>
              <a:ext uri="{FF2B5EF4-FFF2-40B4-BE49-F238E27FC236}">
                <a16:creationId xmlns:a16="http://schemas.microsoft.com/office/drawing/2014/main" id="{AC64CC5A-3034-AA3C-29BC-B7DC331BC05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296525" y="5774266"/>
            <a:ext cx="1473574" cy="736786"/>
          </a:xfrm>
          <a:prstGeom prst="rect">
            <a:avLst/>
          </a:prstGeom>
        </p:spPr>
      </p:pic>
    </p:spTree>
    <p:extLst>
      <p:ext uri="{BB962C8B-B14F-4D97-AF65-F5344CB8AC3E}">
        <p14:creationId xmlns:p14="http://schemas.microsoft.com/office/powerpoint/2010/main" val="496099897"/>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96" r:id="rId3"/>
    <p:sldLayoutId id="2147483869" r:id="rId4"/>
    <p:sldLayoutId id="2147483941" r:id="rId5"/>
    <p:sldLayoutId id="2147483908" r:id="rId6"/>
    <p:sldLayoutId id="2147483867" r:id="rId7"/>
  </p:sldLayoutIdLst>
  <p:hf sldNum="0" hdr="0" ftr="0" dt="0"/>
  <p:txStyles>
    <p:titleStyle>
      <a:lvl1pPr algn="l" defTabSz="914400" rtl="0" eaLnBrk="1" latinLnBrk="0" hangingPunct="1">
        <a:lnSpc>
          <a:spcPct val="90000"/>
        </a:lnSpc>
        <a:spcBef>
          <a:spcPct val="0"/>
        </a:spcBef>
        <a:buNone/>
        <a:defRPr sz="3600" b="1" i="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1"/>
        </a:buClr>
        <a:buSzPct val="120000"/>
        <a:buFont typeface="Arial" panose="020B0604020202020204" pitchFamily="34" charset="0"/>
        <a:buChar char="•"/>
        <a:defRPr sz="2400" b="0" i="0" kern="1200" baseline="0">
          <a:solidFill>
            <a:schemeClr val="bg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2000" b="0" i="0" kern="1200" baseline="0">
          <a:solidFill>
            <a:schemeClr val="bg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1800" b="0" i="0" kern="1200" baseline="0">
          <a:solidFill>
            <a:schemeClr val="bg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1600" b="0" i="0" kern="1200" baseline="0">
          <a:solidFill>
            <a:schemeClr val="bg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chemeClr val="bg1"/>
        </a:buClr>
        <a:buSzPct val="120000"/>
        <a:buFont typeface="Arial" panose="020B0604020202020204" pitchFamily="34" charset="0"/>
        <a:buChar char="•"/>
        <a:defRPr sz="1600" b="0" i="0" kern="1200" baseline="0">
          <a:solidFill>
            <a:schemeClr val="bg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DEDE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5D015A-26D0-5A44-B835-114A4D76D4DF}"/>
              </a:ext>
            </a:extLst>
          </p:cNvPr>
          <p:cNvSpPr>
            <a:spLocks noGrp="1"/>
          </p:cNvSpPr>
          <p:nvPr>
            <p:ph type="title"/>
          </p:nvPr>
        </p:nvSpPr>
        <p:spPr>
          <a:xfrm>
            <a:off x="623709" y="365125"/>
            <a:ext cx="10699046" cy="1325563"/>
          </a:xfrm>
          <a:prstGeom prst="rect">
            <a:avLst/>
          </a:prstGeom>
        </p:spPr>
        <p:txBody>
          <a:bodyPr vert="horz" lIns="91440" tIns="45720" rIns="91440" bIns="45720" rtlCol="0" anchor="ctr">
            <a:normAutofit/>
          </a:bodyPr>
          <a:lstStyle/>
          <a:p>
            <a:r>
              <a:rPr lang="en-GB" dirty="0"/>
              <a:t>Click to edit Master title style</a:t>
            </a:r>
            <a:endParaRPr lang="en-FI" dirty="0"/>
          </a:p>
        </p:txBody>
      </p:sp>
      <p:sp>
        <p:nvSpPr>
          <p:cNvPr id="3" name="Text Placeholder 2">
            <a:extLst>
              <a:ext uri="{FF2B5EF4-FFF2-40B4-BE49-F238E27FC236}">
                <a16:creationId xmlns:a16="http://schemas.microsoft.com/office/drawing/2014/main" id="{B2C92484-E92E-A44E-8D63-94687FCBAAC5}"/>
              </a:ext>
            </a:extLst>
          </p:cNvPr>
          <p:cNvSpPr>
            <a:spLocks noGrp="1"/>
          </p:cNvSpPr>
          <p:nvPr>
            <p:ph type="body" idx="1"/>
          </p:nvPr>
        </p:nvSpPr>
        <p:spPr>
          <a:xfrm>
            <a:off x="623708" y="1825625"/>
            <a:ext cx="10699047" cy="3921130"/>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FI" dirty="0"/>
          </a:p>
        </p:txBody>
      </p:sp>
      <p:pic>
        <p:nvPicPr>
          <p:cNvPr id="4" name="Graphic 6">
            <a:extLst>
              <a:ext uri="{FF2B5EF4-FFF2-40B4-BE49-F238E27FC236}">
                <a16:creationId xmlns:a16="http://schemas.microsoft.com/office/drawing/2014/main" id="{E4EDC9C3-46A0-090A-4A92-147010D750D9}"/>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296525" y="5774266"/>
            <a:ext cx="1473574" cy="736786"/>
          </a:xfrm>
          <a:prstGeom prst="rect">
            <a:avLst/>
          </a:prstGeom>
        </p:spPr>
      </p:pic>
      <p:pic>
        <p:nvPicPr>
          <p:cNvPr id="5" name="Kuva 4">
            <a:extLst>
              <a:ext uri="{FF2B5EF4-FFF2-40B4-BE49-F238E27FC236}">
                <a16:creationId xmlns:a16="http://schemas.microsoft.com/office/drawing/2014/main" id="{071EA205-142C-F604-754A-311F48F53085}"/>
              </a:ext>
            </a:extLst>
          </p:cNvPr>
          <p:cNvPicPr>
            <a:picLocks noChangeAspect="1"/>
          </p:cNvPicPr>
          <p:nvPr userDrawn="1"/>
        </p:nvPicPr>
        <p:blipFill>
          <a:blip r:embed="rId11"/>
          <a:srcRect/>
          <a:stretch/>
        </p:blipFill>
        <p:spPr>
          <a:xfrm>
            <a:off x="139484" y="5746755"/>
            <a:ext cx="2022594" cy="1011297"/>
          </a:xfrm>
          <a:prstGeom prst="rect">
            <a:avLst/>
          </a:prstGeom>
        </p:spPr>
      </p:pic>
    </p:spTree>
    <p:extLst>
      <p:ext uri="{BB962C8B-B14F-4D97-AF65-F5344CB8AC3E}">
        <p14:creationId xmlns:p14="http://schemas.microsoft.com/office/powerpoint/2010/main" val="78092174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95" r:id="rId3"/>
    <p:sldLayoutId id="2147483874" r:id="rId4"/>
    <p:sldLayoutId id="2147483943" r:id="rId5"/>
    <p:sldLayoutId id="2147483911" r:id="rId6"/>
    <p:sldLayoutId id="2147483875" r:id="rId7"/>
  </p:sldLayoutIdLst>
  <p:hf sldNum="0" hdr="0" ftr="0" dt="0"/>
  <p:txStyles>
    <p:titleStyle>
      <a:lvl1pPr algn="l" defTabSz="914400" rtl="0" eaLnBrk="1" latinLnBrk="0" hangingPunct="1">
        <a:lnSpc>
          <a:spcPct val="90000"/>
        </a:lnSpc>
        <a:spcBef>
          <a:spcPct val="0"/>
        </a:spcBef>
        <a:buNone/>
        <a:defRPr sz="3600" b="1" i="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BD232"/>
        </a:buClr>
        <a:buSzPct val="120000"/>
        <a:buFont typeface="Arial" panose="020B0604020202020204" pitchFamily="34" charset="0"/>
        <a:buChar char="•"/>
        <a:defRPr sz="2400" b="0" i="0" kern="1200" baseline="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Clr>
          <a:srgbClr val="0BD232"/>
        </a:buClr>
        <a:buSzPct val="120000"/>
        <a:buFont typeface="Arial" panose="020B0604020202020204" pitchFamily="34" charset="0"/>
        <a:buChar char="•"/>
        <a:defRPr sz="2000" b="0" i="0" kern="1200" baseline="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Clr>
          <a:srgbClr val="0BD232"/>
        </a:buClr>
        <a:buSzPct val="120000"/>
        <a:buFont typeface="Arial" panose="020B0604020202020204" pitchFamily="34" charset="0"/>
        <a:buChar char="•"/>
        <a:defRPr sz="1800" b="0" i="0" kern="1200" baseline="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Clr>
          <a:srgbClr val="0BD232"/>
        </a:buClr>
        <a:buSzPct val="120000"/>
        <a:buFont typeface="Arial" panose="020B0604020202020204" pitchFamily="34" charset="0"/>
        <a:buChar char="•"/>
        <a:defRPr sz="1600" b="0" i="0" kern="1200" baseline="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Clr>
          <a:srgbClr val="0BD232"/>
        </a:buClr>
        <a:buSzPct val="120000"/>
        <a:buFont typeface="Arial" panose="020B0604020202020204" pitchFamily="34" charset="0"/>
        <a:buChar char="•"/>
        <a:defRPr sz="1600" b="0" i="0" kern="1200" baseline="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025582"/>
      </p:ext>
    </p:extLst>
  </p:cSld>
  <p:clrMap bg1="lt1" tx1="dk1" bg2="lt2" tx2="dk2" accent1="accent1" accent2="accent2" accent3="accent3" accent4="accent4" accent5="accent5" accent6="accent6" hlink="hlink" folHlink="folHlink"/>
  <p:sldLayoutIdLst>
    <p:sldLayoutId id="2147483953" r:id="rId1"/>
    <p:sldLayoutId id="2147483955" r:id="rId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375580"/>
      </p:ext>
    </p:extLst>
  </p:cSld>
  <p:clrMap bg1="lt1" tx1="dk1" bg2="lt2" tx2="dk2" accent1="accent1" accent2="accent2" accent3="accent3" accent4="accent4" accent5="accent5" accent6="accent6" hlink="hlink" folHlink="folHlink"/>
  <p:sldLayoutIdLst>
    <p:sldLayoutId id="214748395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475421"/>
      </p:ext>
    </p:extLst>
  </p:cSld>
  <p:clrMap bg1="lt1" tx1="dk1" bg2="lt2" tx2="dk2" accent1="accent1" accent2="accent2" accent3="accent3" accent4="accent4" accent5="accent5" accent6="accent6" hlink="hlink" folHlink="folHlink"/>
  <p:sldLayoutIdLst>
    <p:sldLayoutId id="2147483948" r:id="rId1"/>
    <p:sldLayoutId id="2147483950" r:id="rId2"/>
    <p:sldLayoutId id="2147483960" r:id="rId3"/>
    <p:sldLayoutId id="2147483956" r:id="rId4"/>
    <p:sldLayoutId id="2147483957"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4" Type="http://schemas.openxmlformats.org/officeDocument/2006/relationships/chart" Target="../charts/chart10.xml"/></Relationships>
</file>

<file path=ppt/slides/_rels/slide1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1.xml"/></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B7EDBDD-5BBC-ABEC-AA4A-96E13FF60C9F}"/>
              </a:ext>
            </a:extLst>
          </p:cNvPr>
          <p:cNvSpPr>
            <a:spLocks noGrp="1"/>
          </p:cNvSpPr>
          <p:nvPr>
            <p:ph type="ctrTitle"/>
          </p:nvPr>
        </p:nvSpPr>
        <p:spPr/>
        <p:txBody>
          <a:bodyPr/>
          <a:lstStyle/>
          <a:p>
            <a:r>
              <a:rPr lang="fi-FI" dirty="0"/>
              <a:t>MIELI KRIISIPUHELIN </a:t>
            </a:r>
            <a:br>
              <a:rPr lang="fi-FI" dirty="0"/>
            </a:br>
            <a:r>
              <a:rPr lang="fi-FI" dirty="0"/>
              <a:t>–TILASTOJA 2024</a:t>
            </a:r>
          </a:p>
        </p:txBody>
      </p:sp>
      <p:sp>
        <p:nvSpPr>
          <p:cNvPr id="3" name="Alaotsikko 2">
            <a:extLst>
              <a:ext uri="{FF2B5EF4-FFF2-40B4-BE49-F238E27FC236}">
                <a16:creationId xmlns:a16="http://schemas.microsoft.com/office/drawing/2014/main" id="{5F4DCEEE-39CD-6530-64B1-B497593F6E8B}"/>
              </a:ext>
            </a:extLst>
          </p:cNvPr>
          <p:cNvSpPr>
            <a:spLocks noGrp="1"/>
          </p:cNvSpPr>
          <p:nvPr>
            <p:ph type="subTitle" idx="1"/>
          </p:nvPr>
        </p:nvSpPr>
        <p:spPr/>
        <p:txBody>
          <a:bodyPr/>
          <a:lstStyle/>
          <a:p>
            <a:r>
              <a:rPr lang="fi-FI" dirty="0"/>
              <a:t>Puhelin- ja verkkokriisityön päällikkö Susanna Winter</a:t>
            </a:r>
          </a:p>
        </p:txBody>
      </p:sp>
    </p:spTree>
    <p:extLst>
      <p:ext uri="{BB962C8B-B14F-4D97-AF65-F5344CB8AC3E}">
        <p14:creationId xmlns:p14="http://schemas.microsoft.com/office/powerpoint/2010/main" val="31992225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Kaavio 3">
            <a:extLst>
              <a:ext uri="{FF2B5EF4-FFF2-40B4-BE49-F238E27FC236}">
                <a16:creationId xmlns:a16="http://schemas.microsoft.com/office/drawing/2014/main" id="{DEF46294-DAF6-03C3-F07C-3CFC8F82B971}"/>
              </a:ext>
            </a:extLst>
          </p:cNvPr>
          <p:cNvGraphicFramePr>
            <a:graphicFrameLocks/>
          </p:cNvGraphicFramePr>
          <p:nvPr>
            <p:extLst>
              <p:ext uri="{D42A27DB-BD31-4B8C-83A1-F6EECF244321}">
                <p14:modId xmlns:p14="http://schemas.microsoft.com/office/powerpoint/2010/main" val="4074750505"/>
              </p:ext>
            </p:extLst>
          </p:nvPr>
        </p:nvGraphicFramePr>
        <p:xfrm>
          <a:off x="620785" y="1871133"/>
          <a:ext cx="10905688" cy="4428999"/>
        </p:xfrm>
        <a:graphic>
          <a:graphicData uri="http://schemas.openxmlformats.org/drawingml/2006/chart">
            <c:chart xmlns:c="http://schemas.openxmlformats.org/drawingml/2006/chart" xmlns:r="http://schemas.openxmlformats.org/officeDocument/2006/relationships" r:id="rId2"/>
          </a:graphicData>
        </a:graphic>
      </p:graphicFrame>
      <p:sp>
        <p:nvSpPr>
          <p:cNvPr id="3" name="Otsikko 1">
            <a:extLst>
              <a:ext uri="{FF2B5EF4-FFF2-40B4-BE49-F238E27FC236}">
                <a16:creationId xmlns:a16="http://schemas.microsoft.com/office/drawing/2014/main" id="{B5B3C6C4-F266-B68B-E5E0-72A0EC89EF17}"/>
              </a:ext>
            </a:extLst>
          </p:cNvPr>
          <p:cNvSpPr txBox="1">
            <a:spLocks/>
          </p:cNvSpPr>
          <p:nvPr/>
        </p:nvSpPr>
        <p:spPr>
          <a:xfrm>
            <a:off x="542261" y="348807"/>
            <a:ext cx="11101658" cy="13868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i="0" kern="1200">
                <a:solidFill>
                  <a:schemeClr val="tx1"/>
                </a:solidFill>
                <a:latin typeface="+mn-lt"/>
                <a:ea typeface="+mj-ea"/>
                <a:cs typeface="+mj-cs"/>
              </a:defRPr>
            </a:lvl1pPr>
          </a:lstStyle>
          <a:p>
            <a:r>
              <a:rPr lang="fi-FI" sz="3200" dirty="0"/>
              <a:t>MIELI Kriisipuhelin -keskustelu on kriisissä ja muuten vaikeassa tilanteessa oleville</a:t>
            </a:r>
          </a:p>
        </p:txBody>
      </p:sp>
    </p:spTree>
    <p:extLst>
      <p:ext uri="{BB962C8B-B14F-4D97-AF65-F5344CB8AC3E}">
        <p14:creationId xmlns:p14="http://schemas.microsoft.com/office/powerpoint/2010/main" val="37890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F8FF707-5114-AE03-3D48-A3C5EBE79541}"/>
              </a:ext>
            </a:extLst>
          </p:cNvPr>
          <p:cNvSpPr>
            <a:spLocks noGrp="1"/>
          </p:cNvSpPr>
          <p:nvPr>
            <p:ph type="title"/>
          </p:nvPr>
        </p:nvSpPr>
        <p:spPr/>
        <p:txBody>
          <a:bodyPr>
            <a:normAutofit/>
          </a:bodyPr>
          <a:lstStyle/>
          <a:p>
            <a:r>
              <a:rPr lang="fi-FI" sz="3200" dirty="0"/>
              <a:t>MIELI Kriisipuhelin ehkäisee itsemurhia</a:t>
            </a:r>
          </a:p>
        </p:txBody>
      </p:sp>
      <p:graphicFrame>
        <p:nvGraphicFramePr>
          <p:cNvPr id="8" name="Kaavio 7">
            <a:extLst>
              <a:ext uri="{FF2B5EF4-FFF2-40B4-BE49-F238E27FC236}">
                <a16:creationId xmlns:a16="http://schemas.microsoft.com/office/drawing/2014/main" id="{D3420699-66EE-719A-3200-2EF23426FC60}"/>
              </a:ext>
            </a:extLst>
          </p:cNvPr>
          <p:cNvGraphicFramePr>
            <a:graphicFrameLocks/>
          </p:cNvGraphicFramePr>
          <p:nvPr>
            <p:extLst>
              <p:ext uri="{D42A27DB-BD31-4B8C-83A1-F6EECF244321}">
                <p14:modId xmlns:p14="http://schemas.microsoft.com/office/powerpoint/2010/main" val="965088741"/>
              </p:ext>
            </p:extLst>
          </p:nvPr>
        </p:nvGraphicFramePr>
        <p:xfrm>
          <a:off x="617879" y="1543573"/>
          <a:ext cx="10614980" cy="46989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47284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73E3EE5-FC57-3D76-E8B8-DA2CC25E6FF0}"/>
              </a:ext>
            </a:extLst>
          </p:cNvPr>
          <p:cNvSpPr>
            <a:spLocks noGrp="1"/>
          </p:cNvSpPr>
          <p:nvPr>
            <p:ph type="ctrTitle"/>
          </p:nvPr>
        </p:nvSpPr>
        <p:spPr/>
        <p:txBody>
          <a:bodyPr/>
          <a:lstStyle/>
          <a:p>
            <a:r>
              <a:rPr lang="fi-FI" dirty="0"/>
              <a:t>Voiko yksi keskustelu auttaa?</a:t>
            </a:r>
          </a:p>
        </p:txBody>
      </p:sp>
    </p:spTree>
    <p:extLst>
      <p:ext uri="{BB962C8B-B14F-4D97-AF65-F5344CB8AC3E}">
        <p14:creationId xmlns:p14="http://schemas.microsoft.com/office/powerpoint/2010/main" val="1625726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9412DB-84CA-CDD0-CE4A-2ADF6C4D33C6}"/>
              </a:ext>
            </a:extLst>
          </p:cNvPr>
          <p:cNvSpPr>
            <a:spLocks noGrp="1"/>
          </p:cNvSpPr>
          <p:nvPr>
            <p:ph type="title"/>
          </p:nvPr>
        </p:nvSpPr>
        <p:spPr>
          <a:xfrm>
            <a:off x="499740" y="247565"/>
            <a:ext cx="11387460" cy="999217"/>
          </a:xfrm>
        </p:spPr>
        <p:txBody>
          <a:bodyPr>
            <a:normAutofit fontScale="90000"/>
          </a:bodyPr>
          <a:lstStyle/>
          <a:p>
            <a:r>
              <a:rPr lang="fi-FI" dirty="0"/>
              <a:t>Yhteydenottajat hyvin tyytyväisiä</a:t>
            </a:r>
            <a:br>
              <a:rPr lang="fi-FI" dirty="0"/>
            </a:br>
            <a:endParaRPr lang="fi-FI" dirty="0"/>
          </a:p>
        </p:txBody>
      </p:sp>
      <p:graphicFrame>
        <p:nvGraphicFramePr>
          <p:cNvPr id="4" name="Kaavio 3">
            <a:extLst>
              <a:ext uri="{FF2B5EF4-FFF2-40B4-BE49-F238E27FC236}">
                <a16:creationId xmlns:a16="http://schemas.microsoft.com/office/drawing/2014/main" id="{C758604D-EB9E-4191-9224-06E798BBA66A}"/>
              </a:ext>
            </a:extLst>
          </p:cNvPr>
          <p:cNvGraphicFramePr>
            <a:graphicFrameLocks/>
          </p:cNvGraphicFramePr>
          <p:nvPr>
            <p:extLst>
              <p:ext uri="{D42A27DB-BD31-4B8C-83A1-F6EECF244321}">
                <p14:modId xmlns:p14="http://schemas.microsoft.com/office/powerpoint/2010/main" val="4053965552"/>
              </p:ext>
            </p:extLst>
          </p:nvPr>
        </p:nvGraphicFramePr>
        <p:xfrm>
          <a:off x="928384" y="3448341"/>
          <a:ext cx="2849460" cy="3028426"/>
        </p:xfrm>
        <a:graphic>
          <a:graphicData uri="http://schemas.openxmlformats.org/drawingml/2006/chart">
            <c:chart xmlns:c="http://schemas.openxmlformats.org/drawingml/2006/chart" xmlns:r="http://schemas.openxmlformats.org/officeDocument/2006/relationships" r:id="rId2"/>
          </a:graphicData>
        </a:graphic>
      </p:graphicFrame>
      <p:sp>
        <p:nvSpPr>
          <p:cNvPr id="7" name="Otsikko 1">
            <a:extLst>
              <a:ext uri="{FF2B5EF4-FFF2-40B4-BE49-F238E27FC236}">
                <a16:creationId xmlns:a16="http://schemas.microsoft.com/office/drawing/2014/main" id="{3046367D-024B-1ABC-5B5F-4C8425585FD3}"/>
              </a:ext>
            </a:extLst>
          </p:cNvPr>
          <p:cNvSpPr txBox="1">
            <a:spLocks/>
          </p:cNvSpPr>
          <p:nvPr/>
        </p:nvSpPr>
        <p:spPr>
          <a:xfrm>
            <a:off x="657139" y="1230003"/>
            <a:ext cx="3398393" cy="4118995"/>
          </a:xfrm>
          <a:prstGeom prst="rect">
            <a:avLst/>
          </a:prstGeom>
        </p:spPr>
        <p:txBody>
          <a:bodyPr vert="horz" lIns="91440" tIns="45720" rIns="91440" bIns="45720" rtlCol="0" anchor="t">
            <a:normAutofit/>
          </a:bodyPr>
          <a:lstStyle>
            <a:lvl1pPr algn="l" defTabSz="914400" rtl="0" eaLnBrk="1" latinLnBrk="0" hangingPunct="1">
              <a:lnSpc>
                <a:spcPts val="3600"/>
              </a:lnSpc>
              <a:spcBef>
                <a:spcPct val="0"/>
              </a:spcBef>
              <a:buNone/>
              <a:defRPr sz="3600" b="1" i="0" kern="1200">
                <a:solidFill>
                  <a:schemeClr val="tx1"/>
                </a:solidFill>
                <a:latin typeface="+mn-lt"/>
                <a:ea typeface="+mj-ea"/>
                <a:cs typeface="Poppins" pitchFamily="2" charset="77"/>
              </a:defRPr>
            </a:lvl1pPr>
          </a:lstStyle>
          <a:p>
            <a:pPr>
              <a:lnSpc>
                <a:spcPts val="3000"/>
              </a:lnSpc>
            </a:pPr>
            <a:r>
              <a:rPr kumimoji="0" lang="fi-FI" sz="2200" b="1" i="0" u="none" strike="noStrike" kern="1200" cap="none" spc="0" normalizeH="0" baseline="0" noProof="0" dirty="0">
                <a:ln>
                  <a:noFill/>
                </a:ln>
                <a:solidFill>
                  <a:srgbClr val="000000"/>
                </a:solidFill>
                <a:effectLst/>
                <a:uLnTx/>
                <a:uFillTx/>
                <a:latin typeface="Calibri" panose="020F0502020204030204"/>
                <a:ea typeface="+mj-ea"/>
                <a:cs typeface="Poppins" pitchFamily="2" charset="77"/>
              </a:rPr>
              <a:t>Vuonna 2024 soittaja jätti 60% keskusteluista palautetta sen lopuksi. </a:t>
            </a:r>
            <a:br>
              <a:rPr kumimoji="0" lang="fi-FI" sz="2200" b="1" i="0" u="none" strike="noStrike" kern="1200" cap="none" spc="0" normalizeH="0" baseline="0" noProof="0" dirty="0">
                <a:ln>
                  <a:noFill/>
                </a:ln>
                <a:solidFill>
                  <a:srgbClr val="000000"/>
                </a:solidFill>
                <a:effectLst/>
                <a:uLnTx/>
                <a:uFillTx/>
                <a:latin typeface="Calibri" panose="020F0502020204030204"/>
                <a:ea typeface="+mj-ea"/>
                <a:cs typeface="Poppins" pitchFamily="2" charset="77"/>
              </a:rPr>
            </a:br>
            <a:r>
              <a:rPr kumimoji="0" lang="fi-FI" sz="2200" b="1" i="0" u="none" strike="noStrike" kern="1200" cap="none" spc="0" normalizeH="0" baseline="0" noProof="0" dirty="0">
                <a:ln>
                  <a:noFill/>
                </a:ln>
                <a:solidFill>
                  <a:srgbClr val="000000"/>
                </a:solidFill>
                <a:effectLst/>
                <a:uLnTx/>
                <a:uFillTx/>
                <a:latin typeface="Calibri" panose="020F0502020204030204"/>
                <a:ea typeface="+mj-ea"/>
                <a:cs typeface="Poppins" pitchFamily="2" charset="77"/>
              </a:rPr>
              <a:t>Palautteista 43 427 oli kiittävää.</a:t>
            </a:r>
            <a:endParaRPr lang="fi-FI" sz="2200" b="0" dirty="0"/>
          </a:p>
        </p:txBody>
      </p:sp>
      <p:sp>
        <p:nvSpPr>
          <p:cNvPr id="3" name="Otsikko 1">
            <a:extLst>
              <a:ext uri="{FF2B5EF4-FFF2-40B4-BE49-F238E27FC236}">
                <a16:creationId xmlns:a16="http://schemas.microsoft.com/office/drawing/2014/main" id="{00D0BF84-95F7-90D9-E06A-B8CA6F07B138}"/>
              </a:ext>
            </a:extLst>
          </p:cNvPr>
          <p:cNvSpPr txBox="1">
            <a:spLocks/>
          </p:cNvSpPr>
          <p:nvPr/>
        </p:nvSpPr>
        <p:spPr>
          <a:xfrm>
            <a:off x="4731391" y="1230002"/>
            <a:ext cx="7313209" cy="5565081"/>
          </a:xfrm>
          <a:prstGeom prst="rect">
            <a:avLst/>
          </a:prstGeom>
        </p:spPr>
        <p:txBody>
          <a:bodyPr vert="horz" lIns="91440" tIns="45720" rIns="91440" bIns="45720" rtlCol="0" anchor="t">
            <a:normAutofit fontScale="92500" lnSpcReduction="10000"/>
          </a:bodyPr>
          <a:lstStyle>
            <a:lvl1pPr algn="l" defTabSz="914400" rtl="0" eaLnBrk="1" latinLnBrk="0" hangingPunct="1">
              <a:lnSpc>
                <a:spcPts val="3600"/>
              </a:lnSpc>
              <a:spcBef>
                <a:spcPct val="0"/>
              </a:spcBef>
              <a:buNone/>
              <a:defRPr sz="3600" b="1" i="0" kern="1200">
                <a:solidFill>
                  <a:schemeClr val="tx1"/>
                </a:solidFill>
                <a:latin typeface="+mn-lt"/>
                <a:ea typeface="+mj-ea"/>
                <a:cs typeface="Poppins" pitchFamily="2" charset="77"/>
              </a:defRPr>
            </a:lvl1pPr>
          </a:lstStyle>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”Siis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tää</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puhelu sai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mut</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ajatteleen</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ja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miettiin</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tosi paljo. Ja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tiäksä</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must</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tuntuu et pitkästä aikaa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mä</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pystyn hengittään.” </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Tää</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oli hyvä. Kriisipuhelimella on älyttömän iso merkitys, kun ei ole ketään kelle puhua.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Mun</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olo helpottui paljon.” </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”Tulin päivystyksestä ja sain paniikkikohtauksen ja tämä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rauhotti</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minua, ettei tarvitse lähteä sinne uudestaan.”</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”Joku kuuntelee näin yöllä, kun ei ole ketään muuta.” </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”Minulla ei ole ketään kenelle kertoa mitä minulle tapahtuu. On tärkeää, että saa kertoa jollekin.” </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”Oli hyötyä. Pääsin pois mustasta aukosta ja itsemurhan halusta.”</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”Että saan olla heikko ja puhua asioista.” </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”Tuli tunne etten jää yksin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tän</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tilanteen kanssa. Hyvä kun löysin </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tän</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numeron. Sain paljon, et tuputtanut ratkaisuja, kun niitä ei ole. Neuvosi ajatella itseni kannalta oli tärkeä.”</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Olotilaani parantaa, että sanoitan asioita. Kun siellä päässä on ihminen, joka jaksaa kuunnella ja tuo siihen jotain lisää, silloin se vie eteenpäin huonosta tunnetilastani. Niin tapahtui nyt.”</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a:t>
            </a:r>
            <a:r>
              <a:rPr kumimoji="0" lang="fi-FI" sz="1650" b="0" i="0" u="none" strike="noStrike" kern="1200" cap="none" spc="0" normalizeH="0" baseline="0" noProof="0" dirty="0" err="1">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Tää</a:t>
            </a: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 on maailman paras palvelu, kun voi soittaa silloin kun on paha mieli.” </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”En oikein osannut toivoa mitään mutta oli hyvä että otin yhteyttä :)”</a:t>
            </a:r>
          </a:p>
          <a:p>
            <a:pPr marL="228600" marR="0" lvl="0" indent="-228600" algn="l" defTabSz="914400" rtl="0" eaLnBrk="1" fontAlgn="auto" latinLnBrk="0" hangingPunct="1">
              <a:lnSpc>
                <a:spcPct val="100000"/>
              </a:lnSpc>
              <a:spcBef>
                <a:spcPts val="800"/>
              </a:spcBef>
              <a:spcAft>
                <a:spcPts val="0"/>
              </a:spcAft>
              <a:buClr>
                <a:srgbClr val="0BD232"/>
              </a:buClr>
              <a:buSzPct val="120000"/>
              <a:buFont typeface="Arial" panose="020B0604020202020204" pitchFamily="34" charset="0"/>
              <a:buChar char="•"/>
              <a:tabLst/>
              <a:defRPr/>
            </a:pPr>
            <a:r>
              <a:rPr kumimoji="0" lang="fi-FI" sz="1650" b="0" i="0" u="none" strike="noStrike" kern="1200" cap="none" spc="0" normalizeH="0" baseline="0" noProof="0" dirty="0">
                <a:ln>
                  <a:noFill/>
                </a:ln>
                <a:solidFill>
                  <a:srgbClr val="333333"/>
                </a:solidFill>
                <a:effectLst/>
                <a:uLnTx/>
                <a:uFillTx/>
                <a:latin typeface="Calibri" panose="020F0502020204030204" pitchFamily="34" charset="0"/>
                <a:ea typeface="Arial" panose="020B0604020202020204" pitchFamily="34" charset="0"/>
                <a:cs typeface="Calibri" panose="020F0502020204030204" pitchFamily="34" charset="0"/>
              </a:rPr>
              <a:t>”Älkää lopettako tällaista toimintaa, on varmasti avuksi monelle ja monenlaisissa tilanteissa!” </a:t>
            </a:r>
          </a:p>
        </p:txBody>
      </p:sp>
    </p:spTree>
    <p:extLst>
      <p:ext uri="{BB962C8B-B14F-4D97-AF65-F5344CB8AC3E}">
        <p14:creationId xmlns:p14="http://schemas.microsoft.com/office/powerpoint/2010/main" val="3453276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9412DB-84CA-CDD0-CE4A-2ADF6C4D33C6}"/>
              </a:ext>
            </a:extLst>
          </p:cNvPr>
          <p:cNvSpPr>
            <a:spLocks noGrp="1"/>
          </p:cNvSpPr>
          <p:nvPr>
            <p:ph type="title"/>
          </p:nvPr>
        </p:nvSpPr>
        <p:spPr>
          <a:xfrm>
            <a:off x="499740" y="115888"/>
            <a:ext cx="11387460" cy="999217"/>
          </a:xfrm>
        </p:spPr>
        <p:txBody>
          <a:bodyPr>
            <a:normAutofit fontScale="90000"/>
          </a:bodyPr>
          <a:lstStyle/>
          <a:p>
            <a:r>
              <a:rPr lang="fi-FI" dirty="0"/>
              <a:t>Vuosittain lähes 70 %:ssa puheluista päivystäjä arvioi, </a:t>
            </a:r>
            <a:br>
              <a:rPr lang="fi-FI" dirty="0"/>
            </a:br>
            <a:r>
              <a:rPr lang="fi-FI" dirty="0"/>
              <a:t>että keskustelusta oli soittajalle hyötyä. Miksi?</a:t>
            </a:r>
          </a:p>
        </p:txBody>
      </p:sp>
      <p:graphicFrame>
        <p:nvGraphicFramePr>
          <p:cNvPr id="5" name="Kaavio 4">
            <a:extLst>
              <a:ext uri="{FF2B5EF4-FFF2-40B4-BE49-F238E27FC236}">
                <a16:creationId xmlns:a16="http://schemas.microsoft.com/office/drawing/2014/main" id="{9FAD0880-7E40-9621-2ED3-44BC4A605359}"/>
              </a:ext>
            </a:extLst>
          </p:cNvPr>
          <p:cNvGraphicFramePr>
            <a:graphicFrameLocks/>
          </p:cNvGraphicFramePr>
          <p:nvPr>
            <p:extLst>
              <p:ext uri="{D42A27DB-BD31-4B8C-83A1-F6EECF244321}">
                <p14:modId xmlns:p14="http://schemas.microsoft.com/office/powerpoint/2010/main" val="1575005248"/>
              </p:ext>
            </p:extLst>
          </p:nvPr>
        </p:nvGraphicFramePr>
        <p:xfrm>
          <a:off x="0" y="1241572"/>
          <a:ext cx="11769754" cy="52347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34326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75195B-6314-2859-BB26-3723592549CC}"/>
              </a:ext>
            </a:extLst>
          </p:cNvPr>
          <p:cNvSpPr>
            <a:spLocks noGrp="1"/>
          </p:cNvSpPr>
          <p:nvPr>
            <p:ph type="title"/>
          </p:nvPr>
        </p:nvSpPr>
        <p:spPr>
          <a:xfrm>
            <a:off x="600407" y="212826"/>
            <a:ext cx="11353905" cy="999217"/>
          </a:xfrm>
        </p:spPr>
        <p:txBody>
          <a:bodyPr>
            <a:noAutofit/>
          </a:bodyPr>
          <a:lstStyle/>
          <a:p>
            <a:r>
              <a:rPr lang="fi-FI" sz="3200" dirty="0">
                <a:solidFill>
                  <a:srgbClr val="000000"/>
                </a:solidFill>
                <a:latin typeface="Calibri" panose="020F0502020204030204"/>
              </a:rPr>
              <a:t>Seuranta syksyllä 2024 keskustelun merkityksestä</a:t>
            </a:r>
            <a:r>
              <a:rPr kumimoji="0" lang="fi-FI" sz="3200" b="1" i="0" u="none" strike="noStrike" kern="1200" cap="none" spc="0" normalizeH="0" baseline="0" noProof="0" dirty="0">
                <a:ln>
                  <a:noFill/>
                </a:ln>
                <a:solidFill>
                  <a:srgbClr val="000000"/>
                </a:solidFill>
                <a:effectLst/>
                <a:uLnTx/>
                <a:uFillTx/>
                <a:latin typeface="Calibri" panose="020F0502020204030204"/>
                <a:ea typeface="+mj-ea"/>
                <a:cs typeface="Poppins" pitchFamily="2" charset="77"/>
              </a:rPr>
              <a:t>: yhteydenottajan vointi ennen keskustelua ja sen lopussa (N=165)</a:t>
            </a:r>
            <a:br>
              <a:rPr kumimoji="0" lang="fi-FI" sz="3200" b="1" i="0" u="none" strike="noStrike" kern="1200" cap="none" spc="0" normalizeH="0" baseline="0" noProof="0" dirty="0">
                <a:ln>
                  <a:noFill/>
                </a:ln>
                <a:solidFill>
                  <a:srgbClr val="000000"/>
                </a:solidFill>
                <a:effectLst/>
                <a:uLnTx/>
                <a:uFillTx/>
                <a:latin typeface="Calibri" panose="020F0502020204030204"/>
                <a:ea typeface="+mj-ea"/>
                <a:cs typeface="Poppins" pitchFamily="2" charset="77"/>
              </a:rPr>
            </a:br>
            <a:endParaRPr lang="fi-FI" sz="3200" dirty="0">
              <a:highlight>
                <a:srgbClr val="FFFF00"/>
              </a:highlight>
            </a:endParaRPr>
          </a:p>
        </p:txBody>
      </p:sp>
      <p:sp>
        <p:nvSpPr>
          <p:cNvPr id="3" name="Tekstin paikkamerkki 2">
            <a:extLst>
              <a:ext uri="{FF2B5EF4-FFF2-40B4-BE49-F238E27FC236}">
                <a16:creationId xmlns:a16="http://schemas.microsoft.com/office/drawing/2014/main" id="{F4E4EFC0-EA4B-EBD8-7603-88199B929797}"/>
              </a:ext>
            </a:extLst>
          </p:cNvPr>
          <p:cNvSpPr>
            <a:spLocks noGrp="1"/>
          </p:cNvSpPr>
          <p:nvPr>
            <p:ph type="body" sz="quarter" idx="11"/>
          </p:nvPr>
        </p:nvSpPr>
        <p:spPr>
          <a:xfrm>
            <a:off x="617878" y="1438545"/>
            <a:ext cx="11252543" cy="5138424"/>
          </a:xfrm>
        </p:spPr>
        <p:txBody>
          <a:bodyPr>
            <a:normAutofit/>
          </a:bodyPr>
          <a:lstStyle/>
          <a:p>
            <a:pPr marL="0" indent="0">
              <a:buNone/>
              <a:tabLst>
                <a:tab pos="457200" algn="l"/>
              </a:tabLst>
            </a:pPr>
            <a:r>
              <a:rPr lang="fi-FI" sz="2000" dirty="0">
                <a:solidFill>
                  <a:srgbClr val="333333"/>
                </a:solidFill>
                <a:effectLst/>
                <a:latin typeface="+mn-lt"/>
                <a:ea typeface="Arial" panose="020B0604020202020204" pitchFamily="34" charset="0"/>
              </a:rPr>
              <a:t>Vointi ennen soittoa MIELI Kriisipuhelimeen / kirjoittamista MIELI Kriisichattiin: </a:t>
            </a:r>
            <a:br>
              <a:rPr lang="fi-FI" sz="2000" dirty="0">
                <a:solidFill>
                  <a:srgbClr val="333333"/>
                </a:solidFill>
                <a:effectLst/>
                <a:latin typeface="+mn-lt"/>
                <a:ea typeface="Arial" panose="020B0604020202020204" pitchFamily="34" charset="0"/>
              </a:rPr>
            </a:br>
            <a:r>
              <a:rPr lang="fi-FI" sz="2000" i="1" dirty="0">
                <a:solidFill>
                  <a:srgbClr val="333333"/>
                </a:solidFill>
                <a:effectLst/>
                <a:latin typeface="+mn-lt"/>
                <a:ea typeface="Arial" panose="020B0604020202020204" pitchFamily="34" charset="0"/>
              </a:rPr>
              <a:t>78% huono tai erittäin huono</a:t>
            </a:r>
          </a:p>
          <a:p>
            <a:pPr marL="342900" indent="-342900">
              <a:buFont typeface="Calibri" panose="020F0502020204030204" pitchFamily="34" charset="0"/>
              <a:buChar char="-"/>
              <a:tabLst>
                <a:tab pos="457200" algn="l"/>
              </a:tabLst>
            </a:pPr>
            <a:endParaRPr lang="fi-FI" sz="1800" dirty="0">
              <a:solidFill>
                <a:srgbClr val="333333"/>
              </a:solidFill>
              <a:latin typeface="Arial" panose="020B0604020202020204" pitchFamily="34" charset="0"/>
              <a:ea typeface="Arial" panose="020B0604020202020204" pitchFamily="34" charset="0"/>
            </a:endParaRPr>
          </a:p>
          <a:p>
            <a:pPr marL="342900" indent="-342900">
              <a:buFont typeface="Calibri" panose="020F0502020204030204" pitchFamily="34" charset="0"/>
              <a:buChar char="-"/>
              <a:tabLst>
                <a:tab pos="457200" algn="l"/>
              </a:tabLst>
            </a:pPr>
            <a:endParaRPr lang="fi-FI" sz="1800" dirty="0">
              <a:solidFill>
                <a:srgbClr val="333333"/>
              </a:solidFill>
              <a:effectLst/>
              <a:latin typeface="Arial" panose="020B0604020202020204" pitchFamily="34" charset="0"/>
              <a:ea typeface="Arial" panose="020B0604020202020204" pitchFamily="34" charset="0"/>
            </a:endParaRPr>
          </a:p>
          <a:p>
            <a:pPr marL="342900" indent="-342900">
              <a:buFont typeface="Calibri" panose="020F0502020204030204" pitchFamily="34" charset="0"/>
              <a:buChar char="-"/>
              <a:tabLst>
                <a:tab pos="457200" algn="l"/>
              </a:tabLst>
            </a:pPr>
            <a:endParaRPr lang="fi-FI" sz="1800" dirty="0">
              <a:solidFill>
                <a:srgbClr val="333333"/>
              </a:solidFill>
              <a:latin typeface="Arial" panose="020B0604020202020204" pitchFamily="34" charset="0"/>
              <a:ea typeface="Arial" panose="020B0604020202020204" pitchFamily="34" charset="0"/>
            </a:endParaRPr>
          </a:p>
          <a:p>
            <a:pPr marL="342900" indent="-342900">
              <a:buFont typeface="Calibri" panose="020F0502020204030204" pitchFamily="34" charset="0"/>
              <a:buChar char="-"/>
              <a:tabLst>
                <a:tab pos="457200" algn="l"/>
              </a:tabLst>
            </a:pPr>
            <a:endParaRPr lang="fi-FI" sz="1800" dirty="0">
              <a:solidFill>
                <a:srgbClr val="333333"/>
              </a:solidFill>
              <a:effectLst/>
              <a:latin typeface="Arial" panose="020B0604020202020204" pitchFamily="34" charset="0"/>
              <a:ea typeface="Arial" panose="020B0604020202020204" pitchFamily="34" charset="0"/>
            </a:endParaRPr>
          </a:p>
          <a:p>
            <a:pPr marL="0" indent="0">
              <a:buNone/>
              <a:tabLst>
                <a:tab pos="457200" algn="l"/>
              </a:tabLst>
            </a:pPr>
            <a:r>
              <a:rPr lang="fi-FI" sz="2000" dirty="0">
                <a:solidFill>
                  <a:srgbClr val="333333"/>
                </a:solidFill>
                <a:effectLst/>
                <a:latin typeface="+mn-lt"/>
                <a:ea typeface="Arial" panose="020B0604020202020204" pitchFamily="34" charset="0"/>
              </a:rPr>
              <a:t>Vointi keskustelun päättyessä: </a:t>
            </a:r>
            <a:br>
              <a:rPr lang="fi-FI" sz="2000" dirty="0">
                <a:solidFill>
                  <a:srgbClr val="333333"/>
                </a:solidFill>
                <a:effectLst/>
                <a:latin typeface="+mn-lt"/>
                <a:ea typeface="Arial" panose="020B0604020202020204" pitchFamily="34" charset="0"/>
              </a:rPr>
            </a:br>
            <a:r>
              <a:rPr lang="fi-FI" sz="2000" i="1" dirty="0">
                <a:solidFill>
                  <a:srgbClr val="000000"/>
                </a:solidFill>
                <a:latin typeface="+mn-lt"/>
                <a:ea typeface="Times New Roman" panose="02020603050405020304" pitchFamily="18" charset="0"/>
                <a:sym typeface="Wingdings" panose="05000000000000000000" pitchFamily="2" charset="2"/>
              </a:rPr>
              <a:t>7% </a:t>
            </a:r>
            <a:r>
              <a:rPr lang="fi-FI" sz="2000" i="1" dirty="0">
                <a:solidFill>
                  <a:srgbClr val="000000"/>
                </a:solidFill>
                <a:latin typeface="+mn-lt"/>
                <a:ea typeface="Times New Roman" panose="02020603050405020304" pitchFamily="18" charset="0"/>
              </a:rPr>
              <a:t>huono/erittäin huono  ja  </a:t>
            </a:r>
            <a:r>
              <a:rPr lang="fi-FI" sz="2000" i="1" dirty="0">
                <a:solidFill>
                  <a:srgbClr val="000000"/>
                </a:solidFill>
                <a:latin typeface="+mn-lt"/>
                <a:ea typeface="Times New Roman" panose="02020603050405020304" pitchFamily="18" charset="0"/>
                <a:sym typeface="Wingdings" panose="05000000000000000000" pitchFamily="2" charset="2"/>
              </a:rPr>
              <a:t>54% hyvä/erittäin hyvä</a:t>
            </a:r>
            <a:endParaRPr lang="fi-FI" sz="2000" i="1" dirty="0">
              <a:solidFill>
                <a:srgbClr val="000000"/>
              </a:solidFill>
              <a:latin typeface="+mn-lt"/>
              <a:ea typeface="Times New Roman" panose="02020603050405020304" pitchFamily="18" charset="0"/>
            </a:endParaRPr>
          </a:p>
          <a:p>
            <a:pPr marL="342900" indent="-342900">
              <a:buFont typeface="Calibri" panose="020F0502020204030204" pitchFamily="34" charset="0"/>
              <a:buChar char="-"/>
              <a:tabLst>
                <a:tab pos="457200" algn="l"/>
              </a:tabLst>
            </a:pPr>
            <a:endParaRPr lang="fi-FI" sz="1800" dirty="0">
              <a:solidFill>
                <a:srgbClr val="333333"/>
              </a:solidFill>
              <a:effectLst/>
              <a:latin typeface="Arial" panose="020B0604020202020204" pitchFamily="34" charset="0"/>
              <a:ea typeface="Arial" panose="020B0604020202020204" pitchFamily="34" charset="0"/>
            </a:endParaRPr>
          </a:p>
          <a:p>
            <a:pPr marL="0" indent="0">
              <a:buNone/>
              <a:tabLst>
                <a:tab pos="457200" algn="l"/>
              </a:tabLst>
            </a:pPr>
            <a:endParaRPr lang="fi-FI" sz="1800" dirty="0">
              <a:solidFill>
                <a:srgbClr val="333333"/>
              </a:solidFill>
              <a:effectLst/>
              <a:latin typeface="Arial" panose="020B0604020202020204" pitchFamily="34" charset="0"/>
              <a:ea typeface="Arial" panose="020B0604020202020204" pitchFamily="34" charset="0"/>
            </a:endParaRPr>
          </a:p>
          <a:p>
            <a:pPr marL="342900" indent="-342900">
              <a:buFont typeface="Calibri" panose="020F0502020204030204" pitchFamily="34" charset="0"/>
              <a:buChar char="-"/>
              <a:tabLst>
                <a:tab pos="457200" algn="l"/>
              </a:tabLst>
            </a:pPr>
            <a:endParaRPr lang="fi-FI" sz="1800" dirty="0">
              <a:solidFill>
                <a:srgbClr val="333333"/>
              </a:solidFill>
              <a:effectLst/>
              <a:latin typeface="Arial" panose="020B0604020202020204" pitchFamily="34" charset="0"/>
              <a:ea typeface="Arial" panose="020B0604020202020204" pitchFamily="34" charset="0"/>
            </a:endParaRPr>
          </a:p>
        </p:txBody>
      </p:sp>
      <p:pic>
        <p:nvPicPr>
          <p:cNvPr id="4" name="Kuva 3">
            <a:extLst>
              <a:ext uri="{FF2B5EF4-FFF2-40B4-BE49-F238E27FC236}">
                <a16:creationId xmlns:a16="http://schemas.microsoft.com/office/drawing/2014/main" id="{69EE5C7F-2648-CF56-8F69-C8C0621FC152}"/>
              </a:ext>
            </a:extLst>
          </p:cNvPr>
          <p:cNvPicPr>
            <a:picLocks noChangeAspect="1"/>
          </p:cNvPicPr>
          <p:nvPr/>
        </p:nvPicPr>
        <p:blipFill>
          <a:blip r:embed="rId2"/>
          <a:stretch>
            <a:fillRect/>
          </a:stretch>
        </p:blipFill>
        <p:spPr>
          <a:xfrm>
            <a:off x="767222" y="2103384"/>
            <a:ext cx="9339847" cy="1734543"/>
          </a:xfrm>
          <a:prstGeom prst="rect">
            <a:avLst/>
          </a:prstGeom>
        </p:spPr>
      </p:pic>
      <p:pic>
        <p:nvPicPr>
          <p:cNvPr id="5" name="Kuva 4">
            <a:extLst>
              <a:ext uri="{FF2B5EF4-FFF2-40B4-BE49-F238E27FC236}">
                <a16:creationId xmlns:a16="http://schemas.microsoft.com/office/drawing/2014/main" id="{55F1CC26-2A80-2BED-3BE0-C92A58B855D9}"/>
              </a:ext>
            </a:extLst>
          </p:cNvPr>
          <p:cNvPicPr>
            <a:picLocks noChangeAspect="1"/>
          </p:cNvPicPr>
          <p:nvPr/>
        </p:nvPicPr>
        <p:blipFill>
          <a:blip r:embed="rId3"/>
          <a:stretch>
            <a:fillRect/>
          </a:stretch>
        </p:blipFill>
        <p:spPr>
          <a:xfrm>
            <a:off x="767221" y="4443126"/>
            <a:ext cx="9339847" cy="1734543"/>
          </a:xfrm>
          <a:prstGeom prst="rect">
            <a:avLst/>
          </a:prstGeom>
        </p:spPr>
      </p:pic>
    </p:spTree>
    <p:extLst>
      <p:ext uri="{BB962C8B-B14F-4D97-AF65-F5344CB8AC3E}">
        <p14:creationId xmlns:p14="http://schemas.microsoft.com/office/powerpoint/2010/main" val="16136648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FEF4AC-8321-2978-FEAC-EE5A5F71B0A0}"/>
              </a:ext>
            </a:extLst>
          </p:cNvPr>
          <p:cNvSpPr>
            <a:spLocks noGrp="1"/>
          </p:cNvSpPr>
          <p:nvPr>
            <p:ph type="ctrTitle"/>
          </p:nvPr>
        </p:nvSpPr>
        <p:spPr>
          <a:xfrm>
            <a:off x="818030" y="1860550"/>
            <a:ext cx="4789139" cy="3136900"/>
          </a:xfrm>
        </p:spPr>
        <p:txBody>
          <a:bodyPr/>
          <a:lstStyle/>
          <a:p>
            <a:r>
              <a:rPr lang="fi-FI" dirty="0"/>
              <a:t>Kuka soittaa MIELI Kriisipuhelimeen?</a:t>
            </a:r>
          </a:p>
        </p:txBody>
      </p:sp>
    </p:spTree>
    <p:extLst>
      <p:ext uri="{BB962C8B-B14F-4D97-AF65-F5344CB8AC3E}">
        <p14:creationId xmlns:p14="http://schemas.microsoft.com/office/powerpoint/2010/main" val="631129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56A0473-2D5F-0757-3C51-0DB256B22B8C}"/>
              </a:ext>
            </a:extLst>
          </p:cNvPr>
          <p:cNvSpPr>
            <a:spLocks noGrp="1"/>
          </p:cNvSpPr>
          <p:nvPr>
            <p:ph type="title"/>
          </p:nvPr>
        </p:nvSpPr>
        <p:spPr/>
        <p:txBody>
          <a:bodyPr/>
          <a:lstStyle/>
          <a:p>
            <a:r>
              <a:rPr lang="fi-FI" dirty="0"/>
              <a:t>Joka kolmas soittaja on mies</a:t>
            </a:r>
          </a:p>
        </p:txBody>
      </p:sp>
      <p:sp>
        <p:nvSpPr>
          <p:cNvPr id="3" name="Tekstin paikkamerkki 2">
            <a:extLst>
              <a:ext uri="{FF2B5EF4-FFF2-40B4-BE49-F238E27FC236}">
                <a16:creationId xmlns:a16="http://schemas.microsoft.com/office/drawing/2014/main" id="{ECCE29AB-AF53-A76E-2E2C-C33727D3624D}"/>
              </a:ext>
            </a:extLst>
          </p:cNvPr>
          <p:cNvSpPr>
            <a:spLocks noGrp="1"/>
          </p:cNvSpPr>
          <p:nvPr>
            <p:ph type="body" sz="quarter" idx="11"/>
          </p:nvPr>
        </p:nvSpPr>
        <p:spPr/>
        <p:txBody>
          <a:bodyPr/>
          <a:lstStyle/>
          <a:p>
            <a:pPr marL="0" indent="0" defTabSz="342900" fontAlgn="auto">
              <a:spcBef>
                <a:spcPts val="0"/>
              </a:spcBef>
              <a:spcAft>
                <a:spcPts val="0"/>
              </a:spcAft>
              <a:buNone/>
            </a:pPr>
            <a:r>
              <a:rPr lang="fi-FI" sz="2200" dirty="0">
                <a:solidFill>
                  <a:srgbClr val="000000"/>
                </a:solidFill>
                <a:latin typeface="+mj-lt"/>
              </a:rPr>
              <a:t>Soittajien sukupuoli </a:t>
            </a:r>
            <a:endParaRPr lang="fi-FI" sz="2200" dirty="0">
              <a:solidFill>
                <a:srgbClr val="19413D"/>
              </a:solidFill>
              <a:latin typeface="+mj-lt"/>
            </a:endParaRPr>
          </a:p>
          <a:p>
            <a:endParaRPr lang="fi-FI" dirty="0"/>
          </a:p>
        </p:txBody>
      </p:sp>
      <p:pic>
        <p:nvPicPr>
          <p:cNvPr id="5" name="Kuva 4">
            <a:extLst>
              <a:ext uri="{FF2B5EF4-FFF2-40B4-BE49-F238E27FC236}">
                <a16:creationId xmlns:a16="http://schemas.microsoft.com/office/drawing/2014/main" id="{947FAFAE-2426-900B-5CE7-5123F29253E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2001" y="2743201"/>
            <a:ext cx="1597000" cy="1597000"/>
          </a:xfrm>
          <a:prstGeom prst="rect">
            <a:avLst/>
          </a:prstGeom>
        </p:spPr>
      </p:pic>
      <p:sp>
        <p:nvSpPr>
          <p:cNvPr id="6" name="Tekstiruutu 5">
            <a:extLst>
              <a:ext uri="{FF2B5EF4-FFF2-40B4-BE49-F238E27FC236}">
                <a16:creationId xmlns:a16="http://schemas.microsoft.com/office/drawing/2014/main" id="{1B640C67-73F7-1AA8-D886-1B2255003B4E}"/>
              </a:ext>
            </a:extLst>
          </p:cNvPr>
          <p:cNvSpPr txBox="1"/>
          <p:nvPr/>
        </p:nvSpPr>
        <p:spPr>
          <a:xfrm>
            <a:off x="562001" y="3348331"/>
            <a:ext cx="1708295" cy="473206"/>
          </a:xfrm>
          <a:prstGeom prst="rect">
            <a:avLst/>
          </a:prstGeom>
          <a:noFill/>
        </p:spPr>
        <p:txBody>
          <a:bodyPr wrap="square" rtlCol="0">
            <a:spAutoFit/>
          </a:bodyPr>
          <a:lstStyle/>
          <a:p>
            <a:pPr defTabSz="342900" fontAlgn="auto">
              <a:spcBef>
                <a:spcPts val="0"/>
              </a:spcBef>
              <a:spcAft>
                <a:spcPts val="0"/>
              </a:spcAft>
            </a:pPr>
            <a:r>
              <a:rPr lang="fi-FI" sz="2475" b="1" dirty="0">
                <a:solidFill>
                  <a:srgbClr val="6A6E73"/>
                </a:solidFill>
                <a:latin typeface="Calibri" panose="020F0502020204030204"/>
              </a:rPr>
              <a:t>naiset 65 %</a:t>
            </a:r>
          </a:p>
        </p:txBody>
      </p:sp>
      <p:pic>
        <p:nvPicPr>
          <p:cNvPr id="7" name="Sisällön paikkamerkki 8">
            <a:extLst>
              <a:ext uri="{FF2B5EF4-FFF2-40B4-BE49-F238E27FC236}">
                <a16:creationId xmlns:a16="http://schemas.microsoft.com/office/drawing/2014/main" id="{C3D2E210-EFA9-1C2B-2E87-C9BD2F211C0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41697" y="2655532"/>
            <a:ext cx="1708295" cy="1708295"/>
          </a:xfrm>
          <a:prstGeom prst="rect">
            <a:avLst/>
          </a:prstGeom>
        </p:spPr>
      </p:pic>
      <p:sp>
        <p:nvSpPr>
          <p:cNvPr id="8" name="Tekstiruutu 7">
            <a:extLst>
              <a:ext uri="{FF2B5EF4-FFF2-40B4-BE49-F238E27FC236}">
                <a16:creationId xmlns:a16="http://schemas.microsoft.com/office/drawing/2014/main" id="{B7D1BA3A-C324-E4B5-F86C-AFD8EAD1FBDD}"/>
              </a:ext>
            </a:extLst>
          </p:cNvPr>
          <p:cNvSpPr txBox="1"/>
          <p:nvPr/>
        </p:nvSpPr>
        <p:spPr>
          <a:xfrm>
            <a:off x="2823753" y="3305098"/>
            <a:ext cx="1799083" cy="473206"/>
          </a:xfrm>
          <a:prstGeom prst="rect">
            <a:avLst/>
          </a:prstGeom>
          <a:noFill/>
        </p:spPr>
        <p:txBody>
          <a:bodyPr wrap="square" rtlCol="0">
            <a:spAutoFit/>
          </a:bodyPr>
          <a:lstStyle/>
          <a:p>
            <a:pPr defTabSz="342900" fontAlgn="auto">
              <a:spcBef>
                <a:spcPts val="0"/>
              </a:spcBef>
              <a:spcAft>
                <a:spcPts val="0"/>
              </a:spcAft>
            </a:pPr>
            <a:r>
              <a:rPr lang="fi-FI" sz="2475" b="1" dirty="0">
                <a:solidFill>
                  <a:srgbClr val="6A6E73"/>
                </a:solidFill>
                <a:latin typeface="Calibri" panose="020F0502020204030204"/>
              </a:rPr>
              <a:t>miehet 34 %</a:t>
            </a:r>
          </a:p>
        </p:txBody>
      </p:sp>
      <p:sp>
        <p:nvSpPr>
          <p:cNvPr id="9" name="Tekstiruutu 8">
            <a:extLst>
              <a:ext uri="{FF2B5EF4-FFF2-40B4-BE49-F238E27FC236}">
                <a16:creationId xmlns:a16="http://schemas.microsoft.com/office/drawing/2014/main" id="{7DADEE48-C9E9-B927-AD84-5B000D9A19CE}"/>
              </a:ext>
            </a:extLst>
          </p:cNvPr>
          <p:cNvSpPr txBox="1"/>
          <p:nvPr/>
        </p:nvSpPr>
        <p:spPr>
          <a:xfrm>
            <a:off x="1511992" y="4560223"/>
            <a:ext cx="1799083" cy="473206"/>
          </a:xfrm>
          <a:prstGeom prst="rect">
            <a:avLst/>
          </a:prstGeom>
          <a:noFill/>
        </p:spPr>
        <p:txBody>
          <a:bodyPr wrap="square" rtlCol="0">
            <a:spAutoFit/>
          </a:bodyPr>
          <a:lstStyle/>
          <a:p>
            <a:pPr defTabSz="342900" fontAlgn="auto">
              <a:spcBef>
                <a:spcPts val="0"/>
              </a:spcBef>
              <a:spcAft>
                <a:spcPts val="0"/>
              </a:spcAft>
            </a:pPr>
            <a:r>
              <a:rPr lang="fi-FI" sz="2475" b="1" dirty="0">
                <a:solidFill>
                  <a:srgbClr val="6A6E73"/>
                </a:solidFill>
                <a:latin typeface="Calibri" panose="020F0502020204030204"/>
              </a:rPr>
              <a:t>muut 0,2 %</a:t>
            </a:r>
          </a:p>
        </p:txBody>
      </p:sp>
      <p:graphicFrame>
        <p:nvGraphicFramePr>
          <p:cNvPr id="11" name="Kaavio 10">
            <a:extLst>
              <a:ext uri="{FF2B5EF4-FFF2-40B4-BE49-F238E27FC236}">
                <a16:creationId xmlns:a16="http://schemas.microsoft.com/office/drawing/2014/main" id="{CED6C9C2-26A4-5E37-8D05-FDA8DCC7A978}"/>
              </a:ext>
            </a:extLst>
          </p:cNvPr>
          <p:cNvGraphicFramePr>
            <a:graphicFrameLocks/>
          </p:cNvGraphicFramePr>
          <p:nvPr>
            <p:extLst>
              <p:ext uri="{D42A27DB-BD31-4B8C-83A1-F6EECF244321}">
                <p14:modId xmlns:p14="http://schemas.microsoft.com/office/powerpoint/2010/main" val="309466157"/>
              </p:ext>
            </p:extLst>
          </p:nvPr>
        </p:nvGraphicFramePr>
        <p:xfrm>
          <a:off x="5930794" y="1802847"/>
          <a:ext cx="5647477" cy="37719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77256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D875F7-B57E-62FF-D072-E66024CE5F5D}"/>
              </a:ext>
            </a:extLst>
          </p:cNvPr>
          <p:cNvSpPr>
            <a:spLocks noGrp="1"/>
          </p:cNvSpPr>
          <p:nvPr>
            <p:ph type="title"/>
          </p:nvPr>
        </p:nvSpPr>
        <p:spPr/>
        <p:txBody>
          <a:bodyPr>
            <a:normAutofit fontScale="90000"/>
          </a:bodyPr>
          <a:lstStyle/>
          <a:p>
            <a:r>
              <a:rPr lang="fi-FI" dirty="0"/>
              <a:t>Vuodessa noin 10 000 keskustelua nuorten kanssa</a:t>
            </a:r>
          </a:p>
        </p:txBody>
      </p:sp>
      <p:sp>
        <p:nvSpPr>
          <p:cNvPr id="3" name="Tekstin paikkamerkki 2">
            <a:extLst>
              <a:ext uri="{FF2B5EF4-FFF2-40B4-BE49-F238E27FC236}">
                <a16:creationId xmlns:a16="http://schemas.microsoft.com/office/drawing/2014/main" id="{F6836BB2-1688-34AB-9B95-207CD1A1CED6}"/>
              </a:ext>
            </a:extLst>
          </p:cNvPr>
          <p:cNvSpPr>
            <a:spLocks noGrp="1"/>
          </p:cNvSpPr>
          <p:nvPr>
            <p:ph type="body" sz="quarter" idx="11"/>
          </p:nvPr>
        </p:nvSpPr>
        <p:spPr/>
        <p:txBody>
          <a:bodyPr/>
          <a:lstStyle/>
          <a:p>
            <a:endParaRPr lang="fi-FI" dirty="0"/>
          </a:p>
          <a:p>
            <a:endParaRPr lang="fi-FI" dirty="0"/>
          </a:p>
          <a:p>
            <a:pPr marL="0" indent="0">
              <a:buNone/>
            </a:pPr>
            <a:endParaRPr lang="fi-FI" dirty="0"/>
          </a:p>
        </p:txBody>
      </p:sp>
      <p:graphicFrame>
        <p:nvGraphicFramePr>
          <p:cNvPr id="8" name="Kaavio 7">
            <a:extLst>
              <a:ext uri="{FF2B5EF4-FFF2-40B4-BE49-F238E27FC236}">
                <a16:creationId xmlns:a16="http://schemas.microsoft.com/office/drawing/2014/main" id="{95202821-BB1A-4B0C-3976-F05BE3738D70}"/>
              </a:ext>
            </a:extLst>
          </p:cNvPr>
          <p:cNvGraphicFramePr>
            <a:graphicFrameLocks/>
          </p:cNvGraphicFramePr>
          <p:nvPr>
            <p:extLst>
              <p:ext uri="{D42A27DB-BD31-4B8C-83A1-F6EECF244321}">
                <p14:modId xmlns:p14="http://schemas.microsoft.com/office/powerpoint/2010/main" val="3376837269"/>
              </p:ext>
            </p:extLst>
          </p:nvPr>
        </p:nvGraphicFramePr>
        <p:xfrm>
          <a:off x="6284439" y="2203449"/>
          <a:ext cx="5193185" cy="3777404"/>
        </p:xfrm>
        <a:graphic>
          <a:graphicData uri="http://schemas.openxmlformats.org/drawingml/2006/chart">
            <c:chart xmlns:c="http://schemas.openxmlformats.org/drawingml/2006/chart" xmlns:r="http://schemas.openxmlformats.org/officeDocument/2006/relationships" r:id="rId2"/>
          </a:graphicData>
        </a:graphic>
      </p:graphicFrame>
      <p:sp>
        <p:nvSpPr>
          <p:cNvPr id="7" name="Tekstin paikkamerkki 3">
            <a:extLst>
              <a:ext uri="{FF2B5EF4-FFF2-40B4-BE49-F238E27FC236}">
                <a16:creationId xmlns:a16="http://schemas.microsoft.com/office/drawing/2014/main" id="{C018AC46-C290-8CCC-FDFF-8FB9FB9734BD}"/>
              </a:ext>
            </a:extLst>
          </p:cNvPr>
          <p:cNvSpPr>
            <a:spLocks noGrp="1"/>
          </p:cNvSpPr>
          <p:nvPr>
            <p:ph type="body" sz="quarter" idx="12"/>
          </p:nvPr>
        </p:nvSpPr>
        <p:spPr>
          <a:xfrm>
            <a:off x="714376" y="1645286"/>
            <a:ext cx="4850287" cy="4335567"/>
          </a:xfrm>
        </p:spPr>
        <p:txBody>
          <a:bodyPr/>
          <a:lstStyle/>
          <a:p>
            <a:endParaRPr lang="fi-FI" dirty="0"/>
          </a:p>
          <a:p>
            <a:pPr marL="0" indent="0">
              <a:buNone/>
            </a:pPr>
            <a:endParaRPr lang="fi-FI" dirty="0"/>
          </a:p>
        </p:txBody>
      </p:sp>
      <p:graphicFrame>
        <p:nvGraphicFramePr>
          <p:cNvPr id="10" name="Kaavio 9">
            <a:extLst>
              <a:ext uri="{FF2B5EF4-FFF2-40B4-BE49-F238E27FC236}">
                <a16:creationId xmlns:a16="http://schemas.microsoft.com/office/drawing/2014/main" id="{ACF73622-B703-897F-7675-7C04247A30E6}"/>
              </a:ext>
            </a:extLst>
          </p:cNvPr>
          <p:cNvGraphicFramePr>
            <a:graphicFrameLocks/>
          </p:cNvGraphicFramePr>
          <p:nvPr>
            <p:extLst>
              <p:ext uri="{D42A27DB-BD31-4B8C-83A1-F6EECF244321}">
                <p14:modId xmlns:p14="http://schemas.microsoft.com/office/powerpoint/2010/main" val="1266075706"/>
              </p:ext>
            </p:extLst>
          </p:nvPr>
        </p:nvGraphicFramePr>
        <p:xfrm>
          <a:off x="714375" y="2203451"/>
          <a:ext cx="4950935" cy="38534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694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11166D-CE92-FA46-6A49-D0C68B357432}"/>
              </a:ext>
            </a:extLst>
          </p:cNvPr>
          <p:cNvSpPr>
            <a:spLocks noGrp="1"/>
          </p:cNvSpPr>
          <p:nvPr>
            <p:ph type="title"/>
          </p:nvPr>
        </p:nvSpPr>
        <p:spPr/>
        <p:txBody>
          <a:bodyPr/>
          <a:lstStyle/>
          <a:p>
            <a:r>
              <a:rPr lang="fi-FI" dirty="0"/>
              <a:t>Soittajien palautteita 2024</a:t>
            </a:r>
          </a:p>
        </p:txBody>
      </p:sp>
      <p:sp>
        <p:nvSpPr>
          <p:cNvPr id="3" name="Tekstin paikkamerkki 2">
            <a:extLst>
              <a:ext uri="{FF2B5EF4-FFF2-40B4-BE49-F238E27FC236}">
                <a16:creationId xmlns:a16="http://schemas.microsoft.com/office/drawing/2014/main" id="{4D503EAA-F56C-F743-9EB3-9F7A9609ED34}"/>
              </a:ext>
            </a:extLst>
          </p:cNvPr>
          <p:cNvSpPr>
            <a:spLocks noGrp="1"/>
          </p:cNvSpPr>
          <p:nvPr>
            <p:ph type="body" sz="quarter" idx="11"/>
          </p:nvPr>
        </p:nvSpPr>
        <p:spPr>
          <a:xfrm>
            <a:off x="613728" y="1721283"/>
            <a:ext cx="5078901" cy="4872463"/>
          </a:xfrm>
        </p:spPr>
        <p:txBody>
          <a:bodyPr>
            <a:normAutofit fontScale="85000" lnSpcReduction="20000"/>
          </a:bodyPr>
          <a:lstStyle/>
          <a:p>
            <a:r>
              <a:rPr lang="fi-FI" sz="1800" dirty="0">
                <a:effectLst/>
                <a:latin typeface="+mn-lt"/>
                <a:ea typeface="Calibri" panose="020F0502020204030204" pitchFamily="34" charset="0"/>
              </a:rPr>
              <a:t>”</a:t>
            </a:r>
            <a:r>
              <a:rPr lang="fi-FI" sz="1800" dirty="0" err="1">
                <a:effectLst/>
                <a:latin typeface="+mn-lt"/>
                <a:ea typeface="Calibri" panose="020F0502020204030204" pitchFamily="34" charset="0"/>
              </a:rPr>
              <a:t>Tää</a:t>
            </a:r>
            <a:r>
              <a:rPr lang="fi-FI" sz="1800" dirty="0">
                <a:effectLst/>
                <a:latin typeface="+mn-lt"/>
                <a:ea typeface="Calibri" panose="020F0502020204030204" pitchFamily="34" charset="0"/>
              </a:rPr>
              <a:t> puhelu oli ihan timantti. Miten voi tapahtua näin suuri muutos ihmisen päässä.”</a:t>
            </a:r>
          </a:p>
          <a:p>
            <a:r>
              <a:rPr lang="fi-FI" sz="1800" dirty="0">
                <a:effectLst/>
                <a:latin typeface="+mn-lt"/>
                <a:ea typeface="Times New Roman" panose="02020603050405020304" pitchFamily="18" charset="0"/>
              </a:rPr>
              <a:t>"Kuolema ei kuulu </a:t>
            </a:r>
            <a:r>
              <a:rPr lang="fi-FI" sz="1800" dirty="0" err="1">
                <a:effectLst/>
                <a:latin typeface="+mn-lt"/>
                <a:ea typeface="Times New Roman" panose="02020603050405020304" pitchFamily="18" charset="0"/>
              </a:rPr>
              <a:t>mun</a:t>
            </a:r>
            <a:r>
              <a:rPr lang="fi-FI" sz="1800" dirty="0">
                <a:effectLst/>
                <a:latin typeface="+mn-lt"/>
                <a:ea typeface="Times New Roman" panose="02020603050405020304" pitchFamily="18" charset="0"/>
              </a:rPr>
              <a:t> elämään, kiitos sinulle"</a:t>
            </a:r>
          </a:p>
          <a:p>
            <a:r>
              <a:rPr lang="fi-FI" sz="1800" dirty="0">
                <a:effectLst/>
                <a:latin typeface="+mn-lt"/>
                <a:ea typeface="Times New Roman" panose="02020603050405020304" pitchFamily="18" charset="0"/>
              </a:rPr>
              <a:t>”Sain niin paljon tästä puhelusta. Sain luvan tuntea.”</a:t>
            </a:r>
          </a:p>
          <a:p>
            <a:r>
              <a:rPr lang="fi-FI" sz="1800" dirty="0">
                <a:effectLst/>
                <a:latin typeface="+mn-lt"/>
                <a:ea typeface="Times New Roman" panose="02020603050405020304" pitchFamily="18" charset="0"/>
              </a:rPr>
              <a:t>”Kiitos, kun kuuntelit, juttelit, ei enää hermostuta niin paljon.”</a:t>
            </a:r>
          </a:p>
          <a:p>
            <a:r>
              <a:rPr lang="fi-FI" sz="1800" dirty="0">
                <a:effectLst/>
                <a:latin typeface="+mn-lt"/>
                <a:ea typeface="Times New Roman" panose="02020603050405020304" pitchFamily="18" charset="0"/>
              </a:rPr>
              <a:t>”Kiitos kun sain avautua se on tärkeää."</a:t>
            </a:r>
          </a:p>
          <a:p>
            <a:r>
              <a:rPr lang="fi-FI" sz="1800" dirty="0">
                <a:effectLst/>
                <a:latin typeface="+mn-lt"/>
                <a:ea typeface="Times New Roman" panose="02020603050405020304" pitchFamily="18" charset="0"/>
              </a:rPr>
              <a:t>”Teette niin tärkeää työtä ja pidätte monta ihmistä tässä maailmassa pystyssä.”</a:t>
            </a:r>
          </a:p>
          <a:p>
            <a:r>
              <a:rPr lang="fi-FI" sz="1800" dirty="0">
                <a:effectLst/>
                <a:latin typeface="+mn-lt"/>
                <a:ea typeface="Times New Roman" panose="02020603050405020304" pitchFamily="18" charset="0"/>
              </a:rPr>
              <a:t>”En olisi selvinnyt tästä ilman sinua. Minä mietin ennen puhelua että elämä on ohi.”</a:t>
            </a:r>
          </a:p>
          <a:p>
            <a:r>
              <a:rPr lang="fi-FI" sz="1800" dirty="0">
                <a:effectLst/>
                <a:latin typeface="+mn-lt"/>
                <a:ea typeface="Times New Roman" panose="02020603050405020304" pitchFamily="18" charset="0"/>
              </a:rPr>
              <a:t>”Onneksi on tällainen paikka, jonne voi soittaa näin yöllä.” </a:t>
            </a:r>
          </a:p>
          <a:p>
            <a:r>
              <a:rPr lang="fi-FI" sz="1800" dirty="0">
                <a:effectLst/>
                <a:latin typeface="+mn-lt"/>
                <a:ea typeface="Times New Roman" panose="02020603050405020304" pitchFamily="18" charset="0"/>
              </a:rPr>
              <a:t>”Sain puhua ja tulin oikeasti kuulluksi, otit minut vakavasti. En viitsi rasittaa ystäviä ja lapsia omilla taloudellisilla ja muilla ongelmilla.”</a:t>
            </a:r>
          </a:p>
          <a:p>
            <a:r>
              <a:rPr lang="fi-FI" sz="1800" kern="100" dirty="0">
                <a:effectLst/>
                <a:latin typeface="+mn-lt"/>
                <a:ea typeface="Times New Roman" panose="02020603050405020304" pitchFamily="18" charset="0"/>
                <a:cs typeface="Times New Roman" panose="02020603050405020304" pitchFamily="18" charset="0"/>
              </a:rPr>
              <a:t>”Kiitos, että näin pitkäaikaiselle työttömälle, jolle elämällä ei ole välttämättä enää annettavaa, tämä puhelu oli päivän paras anti ja tämän avulla jaksan taas jatkaa.</a:t>
            </a:r>
            <a:r>
              <a:rPr lang="fi-FI" sz="1800" kern="100" dirty="0">
                <a:latin typeface="+mn-lt"/>
                <a:ea typeface="Times New Roman" panose="02020603050405020304" pitchFamily="18" charset="0"/>
                <a:cs typeface="Times New Roman" panose="02020603050405020304" pitchFamily="18" charset="0"/>
              </a:rPr>
              <a:t>”</a:t>
            </a:r>
            <a:endParaRPr lang="fi-FI" sz="1800" kern="100" dirty="0">
              <a:effectLst/>
              <a:latin typeface="+mn-lt"/>
              <a:ea typeface="Times New Roman" panose="02020603050405020304" pitchFamily="18" charset="0"/>
              <a:cs typeface="Times New Roman" panose="02020603050405020304" pitchFamily="18" charset="0"/>
            </a:endParaRPr>
          </a:p>
        </p:txBody>
      </p:sp>
      <p:sp>
        <p:nvSpPr>
          <p:cNvPr id="4" name="Tekstin paikkamerkki 3">
            <a:extLst>
              <a:ext uri="{FF2B5EF4-FFF2-40B4-BE49-F238E27FC236}">
                <a16:creationId xmlns:a16="http://schemas.microsoft.com/office/drawing/2014/main" id="{143F6D73-115E-BD22-8554-031C638519C1}"/>
              </a:ext>
            </a:extLst>
          </p:cNvPr>
          <p:cNvSpPr>
            <a:spLocks noGrp="1"/>
          </p:cNvSpPr>
          <p:nvPr>
            <p:ph type="body" sz="quarter" idx="12"/>
          </p:nvPr>
        </p:nvSpPr>
        <p:spPr>
          <a:xfrm>
            <a:off x="5927455" y="1721283"/>
            <a:ext cx="5078901" cy="4679516"/>
          </a:xfrm>
        </p:spPr>
        <p:txBody>
          <a:bodyPr>
            <a:normAutofit fontScale="85000" lnSpcReduction="20000"/>
          </a:bodyPr>
          <a:lstStyle/>
          <a:p>
            <a:r>
              <a:rPr lang="fi-FI" sz="1800" dirty="0">
                <a:effectLst/>
                <a:latin typeface="+mn-lt"/>
                <a:ea typeface="Times New Roman" panose="02020603050405020304" pitchFamily="18" charset="0"/>
                <a:cs typeface="Times New Roman" panose="02020603050405020304" pitchFamily="18" charset="0"/>
              </a:rPr>
              <a:t>”En ole koskaan aiemmin soittanut tällaisiin numeroihin mutta tämä helpotti oloa huomattavasti.”</a:t>
            </a:r>
            <a:endParaRPr lang="fi-FI" sz="1800" kern="100" dirty="0">
              <a:effectLst/>
              <a:latin typeface="+mn-lt"/>
              <a:ea typeface="Calibri" panose="020F0502020204030204" pitchFamily="34" charset="0"/>
              <a:cs typeface="Times New Roman" panose="02020603050405020304" pitchFamily="18" charset="0"/>
            </a:endParaRPr>
          </a:p>
          <a:p>
            <a:r>
              <a:rPr lang="fi-FI" sz="1800" kern="100" dirty="0">
                <a:effectLst/>
                <a:latin typeface="+mn-lt"/>
                <a:ea typeface="Calibri" panose="020F0502020204030204" pitchFamily="34" charset="0"/>
                <a:cs typeface="Times New Roman" panose="02020603050405020304" pitchFamily="18" charset="0"/>
              </a:rPr>
              <a:t>"Pelastitte henkeni viime vuonna, kun oli apu puhelinsoiton päässä. Pystyin puhumaan asiasta, jota en itsekkään halunnut uskoa. Olin täysin yksin työpaikkakiusaamisen kanssa, turvattomuuden tunne oli valtavaa. Kiitos teille kun saan vielä elää. Olen kiitollinen.”</a:t>
            </a:r>
          </a:p>
          <a:p>
            <a:r>
              <a:rPr lang="fi-FI" sz="1800" kern="100" dirty="0">
                <a:effectLst/>
                <a:latin typeface="+mn-lt"/>
                <a:ea typeface="Times New Roman" panose="02020603050405020304" pitchFamily="18" charset="0"/>
                <a:cs typeface="Times New Roman" panose="02020603050405020304" pitchFamily="18" charset="0"/>
              </a:rPr>
              <a:t>”Puhelu helpotti ja jäsensi ajatuksia. Silmäni avautuivat. Saan ja voin pyytää apua eikä tarvitse selvitä yksin.”</a:t>
            </a:r>
          </a:p>
          <a:p>
            <a:r>
              <a:rPr lang="fi-FI" sz="1800" kern="100" dirty="0">
                <a:effectLst/>
                <a:latin typeface="+mn-lt"/>
                <a:ea typeface="Times New Roman" panose="02020603050405020304" pitchFamily="18" charset="0"/>
                <a:cs typeface="Times New Roman" panose="02020603050405020304" pitchFamily="18" charset="0"/>
              </a:rPr>
              <a:t>”Kiitos, kun oikeasti kuuntelit ja keskustelit. Minulle tuli nähty olo.”</a:t>
            </a:r>
          </a:p>
          <a:p>
            <a:r>
              <a:rPr lang="fi-FI" sz="1800" kern="100" dirty="0">
                <a:effectLst/>
                <a:latin typeface="+mn-lt"/>
                <a:ea typeface="Times New Roman" panose="02020603050405020304" pitchFamily="18" charset="0"/>
                <a:cs typeface="Times New Roman" panose="02020603050405020304" pitchFamily="18" charset="0"/>
              </a:rPr>
              <a:t>”Kiitän sinua ihan hullun lailla. Minua on kehotettu ryhdistäytymään, kun olen kertonut peloistani. Sinä ymmärsit, ettei se ole niin yksinkertaista.”</a:t>
            </a:r>
          </a:p>
          <a:p>
            <a:r>
              <a:rPr lang="fi-FI" sz="1800" kern="100" dirty="0">
                <a:effectLst/>
                <a:latin typeface="+mn-lt"/>
                <a:ea typeface="Times New Roman" panose="02020603050405020304" pitchFamily="18" charset="0"/>
                <a:cs typeface="Times New Roman" panose="02020603050405020304" pitchFamily="18" charset="0"/>
              </a:rPr>
              <a:t>"Kiitos, ei tarvinnut lähteä päivystykseen kun löysin tämän numeron ja keskustelu rauhoitti.”</a:t>
            </a:r>
          </a:p>
          <a:p>
            <a:r>
              <a:rPr lang="fi-FI" sz="1800" kern="100" dirty="0">
                <a:effectLst/>
                <a:latin typeface="+mn-lt"/>
                <a:ea typeface="Times New Roman" panose="02020603050405020304" pitchFamily="18" charset="0"/>
                <a:cs typeface="Times New Roman" panose="02020603050405020304" pitchFamily="18" charset="0"/>
              </a:rPr>
              <a:t>”Sain teiltä apuja ja nyt uusien menetysten jälkeen taas joku kuunteli, kiitos.”</a:t>
            </a:r>
          </a:p>
          <a:p>
            <a:r>
              <a:rPr lang="fi-FI" sz="1800" kern="100" dirty="0">
                <a:effectLst/>
                <a:latin typeface="+mn-lt"/>
                <a:ea typeface="Times New Roman" panose="02020603050405020304" pitchFamily="18" charset="0"/>
                <a:cs typeface="Times New Roman" panose="02020603050405020304" pitchFamily="18" charset="0"/>
              </a:rPr>
              <a:t>"</a:t>
            </a:r>
            <a:r>
              <a:rPr lang="fi-FI" sz="1800" kern="100" dirty="0" err="1">
                <a:effectLst/>
                <a:latin typeface="+mn-lt"/>
                <a:ea typeface="Times New Roman" panose="02020603050405020304" pitchFamily="18" charset="0"/>
                <a:cs typeface="Times New Roman" panose="02020603050405020304" pitchFamily="18" charset="0"/>
              </a:rPr>
              <a:t>Sä</a:t>
            </a:r>
            <a:r>
              <a:rPr lang="fi-FI" sz="1800" kern="100" dirty="0">
                <a:effectLst/>
                <a:latin typeface="+mn-lt"/>
                <a:ea typeface="Times New Roman" panose="02020603050405020304" pitchFamily="18" charset="0"/>
                <a:cs typeface="Times New Roman" panose="02020603050405020304" pitchFamily="18" charset="0"/>
              </a:rPr>
              <a:t> </a:t>
            </a:r>
            <a:r>
              <a:rPr lang="fi-FI" sz="1800" kern="100" dirty="0" err="1">
                <a:effectLst/>
                <a:latin typeface="+mn-lt"/>
                <a:ea typeface="Times New Roman" panose="02020603050405020304" pitchFamily="18" charset="0"/>
                <a:cs typeface="Times New Roman" panose="02020603050405020304" pitchFamily="18" charset="0"/>
              </a:rPr>
              <a:t>oot</a:t>
            </a:r>
            <a:r>
              <a:rPr lang="fi-FI" sz="1800" kern="100" dirty="0">
                <a:effectLst/>
                <a:latin typeface="+mn-lt"/>
                <a:ea typeface="Times New Roman" panose="02020603050405020304" pitchFamily="18" charset="0"/>
                <a:cs typeface="Times New Roman" panose="02020603050405020304" pitchFamily="18" charset="0"/>
              </a:rPr>
              <a:t> taikuri, sait </a:t>
            </a:r>
            <a:r>
              <a:rPr lang="fi-FI" sz="1800" kern="100" dirty="0" err="1">
                <a:effectLst/>
                <a:latin typeface="+mn-lt"/>
                <a:ea typeface="Times New Roman" panose="02020603050405020304" pitchFamily="18" charset="0"/>
                <a:cs typeface="Times New Roman" panose="02020603050405020304" pitchFamily="18" charset="0"/>
              </a:rPr>
              <a:t>mun</a:t>
            </a:r>
            <a:r>
              <a:rPr lang="fi-FI" sz="1800" kern="100" dirty="0">
                <a:effectLst/>
                <a:latin typeface="+mn-lt"/>
                <a:ea typeface="Times New Roman" panose="02020603050405020304" pitchFamily="18" charset="0"/>
                <a:cs typeface="Times New Roman" panose="02020603050405020304" pitchFamily="18" charset="0"/>
              </a:rPr>
              <a:t> muuttamaan ajatusta itseni satuttamisesta."</a:t>
            </a:r>
          </a:p>
          <a:p>
            <a:endParaRPr lang="fi-FI"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Tree>
    <p:extLst>
      <p:ext uri="{BB962C8B-B14F-4D97-AF65-F5344CB8AC3E}">
        <p14:creationId xmlns:p14="http://schemas.microsoft.com/office/powerpoint/2010/main" val="3080479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4F53FFE-5A2F-35BE-D558-F27CDF316698}"/>
              </a:ext>
            </a:extLst>
          </p:cNvPr>
          <p:cNvSpPr>
            <a:spLocks noGrp="1"/>
          </p:cNvSpPr>
          <p:nvPr>
            <p:ph type="ctrTitle"/>
          </p:nvPr>
        </p:nvSpPr>
        <p:spPr>
          <a:xfrm>
            <a:off x="818030" y="1584505"/>
            <a:ext cx="5798430" cy="3136900"/>
          </a:xfrm>
        </p:spPr>
        <p:txBody>
          <a:bodyPr>
            <a:normAutofit/>
          </a:bodyPr>
          <a:lstStyle/>
          <a:p>
            <a:r>
              <a:rPr lang="fi-FI" sz="4800" dirty="0"/>
              <a:t>Uusi ennätys MIELI Kriisipuhelimessa: </a:t>
            </a:r>
            <a:br>
              <a:rPr lang="fi-FI" sz="4800" dirty="0"/>
            </a:br>
            <a:r>
              <a:rPr lang="fi-FI" sz="4800" b="1" dirty="0"/>
              <a:t>100 950 VASTATTUA SOITTOA 2024</a:t>
            </a:r>
            <a:endParaRPr lang="fi-FI" dirty="0"/>
          </a:p>
        </p:txBody>
      </p:sp>
    </p:spTree>
    <p:extLst>
      <p:ext uri="{BB962C8B-B14F-4D97-AF65-F5344CB8AC3E}">
        <p14:creationId xmlns:p14="http://schemas.microsoft.com/office/powerpoint/2010/main" val="10394368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B166A78-2186-2906-035D-A23525580327}"/>
              </a:ext>
            </a:extLst>
          </p:cNvPr>
          <p:cNvSpPr>
            <a:spLocks noGrp="1"/>
          </p:cNvSpPr>
          <p:nvPr>
            <p:ph type="ctrTitle"/>
          </p:nvPr>
        </p:nvSpPr>
        <p:spPr/>
        <p:txBody>
          <a:bodyPr>
            <a:normAutofit/>
          </a:bodyPr>
          <a:lstStyle/>
          <a:p>
            <a:r>
              <a:rPr kumimoji="0" lang="fi-FI" sz="4800" b="1" i="0" u="none" strike="noStrike" kern="1200" cap="none" spc="0" normalizeH="0" baseline="0" noProof="0" dirty="0">
                <a:ln>
                  <a:noFill/>
                </a:ln>
                <a:solidFill>
                  <a:srgbClr val="FFFFFF"/>
                </a:solidFill>
                <a:effectLst/>
                <a:uLnTx/>
                <a:uFillTx/>
                <a:latin typeface="Calibri" panose="020F0502020204030204"/>
                <a:ea typeface="+mj-ea"/>
                <a:cs typeface="+mj-cs"/>
              </a:rPr>
              <a:t>MIELI Kriisipuhelin vastaa 3 kielellä vuonna 2025</a:t>
            </a:r>
            <a:endParaRPr lang="fi-FI" dirty="0"/>
          </a:p>
        </p:txBody>
      </p:sp>
    </p:spTree>
    <p:extLst>
      <p:ext uri="{BB962C8B-B14F-4D97-AF65-F5344CB8AC3E}">
        <p14:creationId xmlns:p14="http://schemas.microsoft.com/office/powerpoint/2010/main" val="23020764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C8491A-0A73-5B6F-3D9E-4F3AC8A6E61C}"/>
              </a:ext>
            </a:extLst>
          </p:cNvPr>
          <p:cNvSpPr>
            <a:spLocks noGrp="1"/>
          </p:cNvSpPr>
          <p:nvPr>
            <p:ph type="ctrTitle"/>
          </p:nvPr>
        </p:nvSpPr>
        <p:spPr>
          <a:xfrm>
            <a:off x="823912" y="892991"/>
            <a:ext cx="11368088" cy="1037410"/>
          </a:xfrm>
        </p:spPr>
        <p:txBody>
          <a:bodyPr>
            <a:normAutofit fontScale="90000"/>
          </a:bodyPr>
          <a:lstStyle/>
          <a:p>
            <a:r>
              <a:rPr lang="fi-FI" sz="4200" b="1" dirty="0">
                <a:solidFill>
                  <a:srgbClr val="FFFFFF"/>
                </a:solidFill>
                <a:latin typeface="Calibri" panose="020F0502020204030204"/>
              </a:rPr>
              <a:t>MIELI Kriisipuhelimen suomenkielinen linja on aina auki</a:t>
            </a:r>
            <a:br>
              <a:rPr lang="fi-FI" sz="5400" dirty="0"/>
            </a:br>
            <a:endParaRPr lang="fi-FI" dirty="0"/>
          </a:p>
        </p:txBody>
      </p:sp>
      <p:sp>
        <p:nvSpPr>
          <p:cNvPr id="3" name="Alaotsikko 2">
            <a:extLst>
              <a:ext uri="{FF2B5EF4-FFF2-40B4-BE49-F238E27FC236}">
                <a16:creationId xmlns:a16="http://schemas.microsoft.com/office/drawing/2014/main" id="{4318E839-E854-8355-B586-EADD1158E1B8}"/>
              </a:ext>
            </a:extLst>
          </p:cNvPr>
          <p:cNvSpPr>
            <a:spLocks noGrp="1"/>
          </p:cNvSpPr>
          <p:nvPr>
            <p:ph type="subTitle" idx="1"/>
          </p:nvPr>
        </p:nvSpPr>
        <p:spPr>
          <a:xfrm>
            <a:off x="900112" y="1351739"/>
            <a:ext cx="9765430" cy="881743"/>
          </a:xfrm>
        </p:spPr>
        <p:txBody>
          <a:bodyPr/>
          <a:lstStyle/>
          <a:p>
            <a:r>
              <a:rPr lang="fi-FI" sz="2400" b="1" dirty="0"/>
              <a:t>Kriisipuhelin tarjoaa keskusteluapua kriisissä oleville</a:t>
            </a:r>
            <a:br>
              <a:rPr lang="fi-FI" sz="2400" b="1" dirty="0"/>
            </a:br>
            <a:r>
              <a:rPr kumimoji="0" lang="fi-FI" sz="2400" b="0" i="0" u="none" strike="noStrike" kern="1200" cap="none" spc="0" normalizeH="0" baseline="0" noProof="0" dirty="0">
                <a:ln>
                  <a:noFill/>
                </a:ln>
                <a:solidFill>
                  <a:srgbClr val="FFFFFF"/>
                </a:solidFill>
                <a:effectLst/>
                <a:uLnTx/>
                <a:uFillTx/>
                <a:ea typeface="+mn-ea"/>
                <a:cs typeface="+mn-cs"/>
              </a:rPr>
              <a:t>- </a:t>
            </a:r>
            <a:r>
              <a:rPr kumimoji="0" lang="fi-FI" sz="2400" b="1" i="0" u="none" strike="noStrike" kern="1200" cap="none" spc="0" normalizeH="0" baseline="0" noProof="0" dirty="0">
                <a:ln>
                  <a:noFill/>
                </a:ln>
                <a:solidFill>
                  <a:srgbClr val="FFFFFF"/>
                </a:solidFill>
                <a:effectLst/>
                <a:uLnTx/>
                <a:uFillTx/>
                <a:ea typeface="+mn-ea"/>
                <a:cs typeface="+mn-cs"/>
              </a:rPr>
              <a:t>suomenkielisellä linjalla </a:t>
            </a:r>
            <a:r>
              <a:rPr kumimoji="0" lang="fi-FI" sz="2400" b="0" i="0" u="none" strike="noStrike" kern="1200" cap="none" spc="0" normalizeH="0" baseline="0" noProof="0" dirty="0">
                <a:ln>
                  <a:noFill/>
                </a:ln>
                <a:solidFill>
                  <a:srgbClr val="FFFFFF"/>
                </a:solidFill>
                <a:effectLst/>
                <a:uLnTx/>
                <a:uFillTx/>
                <a:ea typeface="+mn-ea"/>
                <a:cs typeface="+mn-cs"/>
              </a:rPr>
              <a:t>09 2525 0111</a:t>
            </a:r>
            <a:br>
              <a:rPr kumimoji="0" lang="fi-FI" sz="2400" b="0" i="0" u="none" strike="noStrike" kern="1200" cap="none" spc="0" normalizeH="0" baseline="0" noProof="0" dirty="0">
                <a:ln>
                  <a:noFill/>
                </a:ln>
                <a:solidFill>
                  <a:srgbClr val="FFFFFF"/>
                </a:solidFill>
                <a:effectLst/>
                <a:uLnTx/>
                <a:uFillTx/>
                <a:ea typeface="+mn-ea"/>
                <a:cs typeface="+mn-cs"/>
              </a:rPr>
            </a:br>
            <a:r>
              <a:rPr kumimoji="0" lang="fi-FI" sz="2400" b="0" i="0" u="none" strike="noStrike" kern="1200" cap="none" spc="0" normalizeH="0" baseline="0" noProof="0" dirty="0">
                <a:ln>
                  <a:noFill/>
                </a:ln>
                <a:solidFill>
                  <a:srgbClr val="FFFFFF"/>
                </a:solidFill>
                <a:effectLst/>
                <a:uLnTx/>
                <a:uFillTx/>
                <a:ea typeface="+mn-ea"/>
                <a:cs typeface="+mn-cs"/>
              </a:rPr>
              <a:t>- </a:t>
            </a:r>
            <a:r>
              <a:rPr kumimoji="0" lang="fi-FI" sz="2400" b="1" i="0" u="none" strike="noStrike" kern="1200" cap="none" spc="0" normalizeH="0" baseline="0" noProof="0" dirty="0">
                <a:ln>
                  <a:noFill/>
                </a:ln>
                <a:solidFill>
                  <a:srgbClr val="FFFFFF"/>
                </a:solidFill>
                <a:effectLst/>
                <a:uLnTx/>
                <a:uFillTx/>
                <a:ea typeface="+mn-ea"/>
                <a:cs typeface="+mn-cs"/>
              </a:rPr>
              <a:t>ruotsiksi</a:t>
            </a:r>
            <a:r>
              <a:rPr kumimoji="0" lang="fi-FI" sz="2400" b="0" i="0" u="none" strike="noStrike" kern="1200" cap="none" spc="0" normalizeH="0" baseline="0" noProof="0" dirty="0">
                <a:ln>
                  <a:noFill/>
                </a:ln>
                <a:solidFill>
                  <a:srgbClr val="FFFFFF"/>
                </a:solidFill>
                <a:effectLst/>
                <a:uLnTx/>
                <a:uFillTx/>
                <a:ea typeface="+mn-ea"/>
                <a:cs typeface="+mn-cs"/>
              </a:rPr>
              <a:t> 09 2525 0112 (arkisin ma, ke 16-20, ti, to, pe 9-13)</a:t>
            </a:r>
            <a:br>
              <a:rPr kumimoji="0" lang="fi-FI" sz="2400" b="0" i="0" u="none" strike="noStrike" kern="1200" cap="none" spc="0" normalizeH="0" baseline="0" noProof="0" dirty="0">
                <a:ln>
                  <a:noFill/>
                </a:ln>
                <a:solidFill>
                  <a:srgbClr val="FFFFFF"/>
                </a:solidFill>
                <a:effectLst/>
                <a:uLnTx/>
                <a:uFillTx/>
                <a:ea typeface="+mn-ea"/>
                <a:cs typeface="+mn-cs"/>
              </a:rPr>
            </a:br>
            <a:r>
              <a:rPr kumimoji="0" lang="fi-FI" sz="2400" b="0" i="0" u="none" strike="noStrike" kern="1200" cap="none" spc="0" normalizeH="0" baseline="0" noProof="0" dirty="0">
                <a:ln>
                  <a:noFill/>
                </a:ln>
                <a:solidFill>
                  <a:srgbClr val="FFFFFF"/>
                </a:solidFill>
                <a:effectLst/>
                <a:uLnTx/>
                <a:uFillTx/>
                <a:ea typeface="+mn-ea"/>
                <a:cs typeface="+mn-cs"/>
              </a:rPr>
              <a:t>- </a:t>
            </a:r>
            <a:r>
              <a:rPr kumimoji="0" lang="fi-FI" sz="2400" b="1" i="0" u="none" strike="noStrike" kern="1200" cap="none" spc="0" normalizeH="0" baseline="0" noProof="0" dirty="0">
                <a:ln>
                  <a:noFill/>
                </a:ln>
                <a:solidFill>
                  <a:srgbClr val="FFFFFF"/>
                </a:solidFill>
                <a:effectLst/>
                <a:uLnTx/>
                <a:uFillTx/>
                <a:ea typeface="+mn-ea"/>
                <a:cs typeface="+mn-cs"/>
              </a:rPr>
              <a:t>englanniksi</a:t>
            </a:r>
            <a:r>
              <a:rPr kumimoji="0" lang="fi-FI" sz="2400" b="0" i="0" u="none" strike="noStrike" kern="1200" cap="none" spc="0" normalizeH="0" baseline="0" noProof="0" dirty="0">
                <a:ln>
                  <a:noFill/>
                </a:ln>
                <a:solidFill>
                  <a:srgbClr val="FFFFFF"/>
                </a:solidFill>
                <a:effectLst/>
                <a:uLnTx/>
                <a:uFillTx/>
                <a:ea typeface="+mn-ea"/>
                <a:cs typeface="+mn-cs"/>
              </a:rPr>
              <a:t> 09 2525 0116  (arkisin pe 9-13)</a:t>
            </a:r>
            <a:br>
              <a:rPr kumimoji="0" lang="fi-FI" sz="2400" b="0" i="0" u="none" strike="noStrike" kern="1200" cap="none" spc="0" normalizeH="0" baseline="0" noProof="0" dirty="0">
                <a:ln>
                  <a:noFill/>
                </a:ln>
                <a:solidFill>
                  <a:srgbClr val="FFFFFF"/>
                </a:solidFill>
                <a:effectLst/>
                <a:uLnTx/>
                <a:uFillTx/>
                <a:ea typeface="+mn-ea"/>
                <a:cs typeface="+mn-cs"/>
              </a:rPr>
            </a:br>
            <a:br>
              <a:rPr kumimoji="0" lang="fi-FI" sz="2400" b="0" i="0" u="none" strike="noStrike" kern="1200" cap="none" spc="0" normalizeH="0" baseline="0" noProof="0" dirty="0">
                <a:ln>
                  <a:noFill/>
                </a:ln>
                <a:solidFill>
                  <a:srgbClr val="FFFFFF"/>
                </a:solidFill>
                <a:effectLst/>
                <a:uLnTx/>
                <a:uFillTx/>
                <a:ea typeface="+mn-ea"/>
                <a:cs typeface="+mn-cs"/>
              </a:rPr>
            </a:br>
            <a:r>
              <a:rPr kumimoji="0" lang="fi-FI" sz="2400" b="0" i="0" u="none" strike="noStrike" kern="1200" cap="none" spc="0" normalizeH="0" baseline="0" noProof="0" dirty="0">
                <a:ln>
                  <a:noFill/>
                </a:ln>
                <a:solidFill>
                  <a:srgbClr val="FFFFFF"/>
                </a:solidFill>
                <a:effectLst/>
                <a:uLnTx/>
                <a:uFillTx/>
                <a:ea typeface="+mn-ea"/>
                <a:cs typeface="+mn-cs"/>
              </a:rPr>
              <a:t>Keskustelu on luottamuksellista ja nimetöntä.</a:t>
            </a:r>
            <a:br>
              <a:rPr kumimoji="0" lang="fi-FI" sz="2400" b="0" i="0" u="none" strike="noStrike" kern="1200" cap="none" spc="0" normalizeH="0" baseline="0" noProof="0" dirty="0">
                <a:ln>
                  <a:noFill/>
                </a:ln>
                <a:solidFill>
                  <a:srgbClr val="FFFFFF"/>
                </a:solidFill>
                <a:effectLst/>
                <a:uLnTx/>
                <a:uFillTx/>
                <a:ea typeface="+mn-ea"/>
                <a:cs typeface="+mn-cs"/>
              </a:rPr>
            </a:br>
            <a:r>
              <a:rPr kumimoji="0" lang="fi-FI" sz="2400" b="0" i="0" u="none" strike="noStrike" kern="1200" cap="none" spc="0" normalizeH="0" baseline="0" noProof="0" dirty="0">
                <a:ln>
                  <a:noFill/>
                </a:ln>
                <a:solidFill>
                  <a:srgbClr val="FFFFFF"/>
                </a:solidFill>
                <a:effectLst/>
                <a:uLnTx/>
                <a:uFillTx/>
                <a:ea typeface="+mn-ea"/>
                <a:cs typeface="+mn-cs"/>
              </a:rPr>
              <a:t>Päivystät ovat kriisityön ammattilaisia, tehtävään valittuja, koulutettuja vapaaehtoisia sekä </a:t>
            </a:r>
            <a:r>
              <a:rPr lang="fi-FI" sz="2400" dirty="0">
                <a:solidFill>
                  <a:srgbClr val="FFFFFF"/>
                </a:solidFill>
                <a:ea typeface="+mn-ea"/>
                <a:cs typeface="+mn-cs"/>
              </a:rPr>
              <a:t>harjoittelussa olevia </a:t>
            </a:r>
            <a:r>
              <a:rPr kumimoji="0" lang="fi-FI" sz="2400" b="0" i="0" u="none" strike="noStrike" kern="1200" cap="none" spc="0" normalizeH="0" baseline="0" noProof="0" dirty="0">
                <a:ln>
                  <a:noFill/>
                </a:ln>
                <a:solidFill>
                  <a:srgbClr val="FFFFFF"/>
                </a:solidFill>
                <a:effectLst/>
                <a:uLnTx/>
                <a:uFillTx/>
                <a:ea typeface="+mn-ea"/>
                <a:cs typeface="+mn-cs"/>
              </a:rPr>
              <a:t>alan opiskelijoita. Vapaaehtoiset ja opiskelijat toimivat ammattilaisten tukemina. </a:t>
            </a:r>
            <a:br>
              <a:rPr kumimoji="0" lang="fi-FI" sz="2400" b="0" i="0" u="none" strike="noStrike" kern="1200" cap="none" spc="0" normalizeH="0" baseline="0" noProof="0" dirty="0">
                <a:ln>
                  <a:noFill/>
                </a:ln>
                <a:solidFill>
                  <a:srgbClr val="FFFFFF"/>
                </a:solidFill>
                <a:effectLst/>
                <a:uLnTx/>
                <a:uFillTx/>
                <a:ea typeface="+mn-ea"/>
                <a:cs typeface="+mn-cs"/>
              </a:rPr>
            </a:br>
            <a:r>
              <a:rPr lang="fi-FI" sz="2400" dirty="0">
                <a:solidFill>
                  <a:srgbClr val="FFFFFF"/>
                </a:solidFill>
                <a:ea typeface="+mn-ea"/>
                <a:cs typeface="+mn-cs"/>
              </a:rPr>
              <a:t>MIELI ry ei peri maksua soitosta</a:t>
            </a:r>
            <a:r>
              <a:rPr kumimoji="0" lang="fi-FI" sz="2400" b="0" i="0" u="none" strike="noStrike" kern="1200" cap="none" spc="0" normalizeH="0" baseline="0" noProof="0" dirty="0">
                <a:ln>
                  <a:noFill/>
                </a:ln>
                <a:solidFill>
                  <a:srgbClr val="FFFFFF"/>
                </a:solidFill>
                <a:effectLst/>
                <a:uLnTx/>
                <a:uFillTx/>
                <a:ea typeface="+mn-ea"/>
                <a:cs typeface="+mn-cs"/>
              </a:rPr>
              <a:t>.</a:t>
            </a:r>
            <a:br>
              <a:rPr kumimoji="0" lang="fi-FI" sz="2400" b="0" i="0" u="none" strike="noStrike" kern="1200" cap="none" spc="0" normalizeH="0" baseline="0" noProof="0" dirty="0">
                <a:ln>
                  <a:noFill/>
                </a:ln>
                <a:solidFill>
                  <a:srgbClr val="FFFFFF"/>
                </a:solidFill>
                <a:effectLst/>
                <a:uLnTx/>
                <a:uFillTx/>
                <a:ea typeface="+mn-ea"/>
                <a:cs typeface="+mn-cs"/>
              </a:rPr>
            </a:br>
            <a:br>
              <a:rPr kumimoji="0" lang="fi-FI" sz="2400" b="0" i="0" u="none" strike="noStrike" kern="1200" cap="none" spc="0" normalizeH="0" baseline="0" noProof="0" dirty="0">
                <a:ln>
                  <a:noFill/>
                </a:ln>
                <a:solidFill>
                  <a:srgbClr val="FFFFFF"/>
                </a:solidFill>
                <a:effectLst/>
                <a:uLnTx/>
                <a:uFillTx/>
                <a:ea typeface="+mn-ea"/>
                <a:cs typeface="+mn-cs"/>
              </a:rPr>
            </a:br>
            <a:r>
              <a:rPr kumimoji="0" lang="fi-FI" sz="2400" b="0" i="0" u="none" strike="noStrike" kern="1200" cap="none" spc="0" normalizeH="0" baseline="0" noProof="0" dirty="0">
                <a:ln>
                  <a:noFill/>
                </a:ln>
                <a:solidFill>
                  <a:srgbClr val="FFFFFF"/>
                </a:solidFill>
                <a:effectLst/>
                <a:uLnTx/>
                <a:uFillTx/>
                <a:ea typeface="+mn-ea"/>
                <a:cs typeface="+mn-cs"/>
              </a:rPr>
              <a:t>Lisätiedot: </a:t>
            </a:r>
            <a:br>
              <a:rPr kumimoji="0" lang="fi-FI" sz="2400" b="0" i="0" u="none" strike="noStrike" kern="1200" cap="none" spc="0" normalizeH="0" baseline="0" noProof="0" dirty="0">
                <a:ln>
                  <a:noFill/>
                </a:ln>
                <a:solidFill>
                  <a:srgbClr val="FFFFFF"/>
                </a:solidFill>
                <a:effectLst/>
                <a:uLnTx/>
                <a:uFillTx/>
                <a:ea typeface="+mn-ea"/>
                <a:cs typeface="+mn-cs"/>
              </a:rPr>
            </a:br>
            <a:r>
              <a:rPr kumimoji="0" lang="fi-FI" sz="2400" b="0" i="0" u="none" strike="noStrike" kern="1200" cap="none" spc="0" normalizeH="0" baseline="0" noProof="0" dirty="0">
                <a:ln>
                  <a:noFill/>
                </a:ln>
                <a:solidFill>
                  <a:srgbClr val="FFFFFF"/>
                </a:solidFill>
                <a:effectLst/>
                <a:uLnTx/>
                <a:uFillTx/>
                <a:ea typeface="+mn-ea"/>
                <a:cs typeface="+mn-cs"/>
              </a:rPr>
              <a:t>mieli.fi/kriisipuhelin (mm. palautelomake)</a:t>
            </a:r>
            <a:br>
              <a:rPr kumimoji="0" lang="fi-FI" sz="2400" b="0" i="0" u="none" strike="noStrike" kern="1200" cap="none" spc="0" normalizeH="0" baseline="0" noProof="0" dirty="0">
                <a:ln>
                  <a:noFill/>
                </a:ln>
                <a:solidFill>
                  <a:srgbClr val="FFFFFF"/>
                </a:solidFill>
                <a:effectLst/>
                <a:uLnTx/>
                <a:uFillTx/>
                <a:ea typeface="+mn-ea"/>
                <a:cs typeface="+mn-cs"/>
              </a:rPr>
            </a:br>
            <a:r>
              <a:rPr kumimoji="0" lang="fi-FI" sz="2400" b="0" i="0" u="none" strike="noStrike" kern="1200" cap="none" spc="0" normalizeH="0" baseline="0" noProof="0" dirty="0">
                <a:ln>
                  <a:noFill/>
                </a:ln>
                <a:solidFill>
                  <a:srgbClr val="FFFFFF"/>
                </a:solidFill>
                <a:effectLst/>
                <a:uLnTx/>
                <a:uFillTx/>
                <a:ea typeface="+mn-ea"/>
                <a:cs typeface="+mn-cs"/>
              </a:rPr>
              <a:t>mieli.fi/</a:t>
            </a:r>
            <a:r>
              <a:rPr kumimoji="0" lang="fi-FI" sz="2400" b="0" i="0" u="none" strike="noStrike" kern="1200" cap="none" spc="0" normalizeH="0" baseline="0" noProof="0" dirty="0" err="1">
                <a:ln>
                  <a:noFill/>
                </a:ln>
                <a:solidFill>
                  <a:srgbClr val="FFFFFF"/>
                </a:solidFill>
                <a:effectLst/>
                <a:uLnTx/>
                <a:uFillTx/>
                <a:ea typeface="+mn-ea"/>
                <a:cs typeface="+mn-cs"/>
              </a:rPr>
              <a:t>kristelefon</a:t>
            </a:r>
            <a:r>
              <a:rPr kumimoji="0" lang="fi-FI" sz="2400" b="0" i="0" u="none" strike="noStrike" kern="1200" cap="none" spc="0" normalizeH="0" baseline="0" noProof="0" dirty="0">
                <a:ln>
                  <a:noFill/>
                </a:ln>
                <a:solidFill>
                  <a:srgbClr val="FFFFFF"/>
                </a:solidFill>
                <a:effectLst/>
                <a:uLnTx/>
                <a:uFillTx/>
                <a:ea typeface="+mn-ea"/>
                <a:cs typeface="+mn-cs"/>
              </a:rPr>
              <a:t> ja mieli.fi/</a:t>
            </a:r>
            <a:r>
              <a:rPr kumimoji="0" lang="fi-FI" sz="2400" b="0" i="0" u="none" strike="noStrike" kern="1200" cap="none" spc="0" normalizeH="0" baseline="0" noProof="0" dirty="0" err="1">
                <a:ln>
                  <a:noFill/>
                </a:ln>
                <a:solidFill>
                  <a:srgbClr val="FFFFFF"/>
                </a:solidFill>
                <a:effectLst/>
                <a:uLnTx/>
                <a:uFillTx/>
                <a:ea typeface="+mn-ea"/>
                <a:cs typeface="+mn-cs"/>
              </a:rPr>
              <a:t>helpline</a:t>
            </a:r>
            <a:endParaRPr lang="fi-FI" dirty="0"/>
          </a:p>
        </p:txBody>
      </p:sp>
      <p:sp>
        <p:nvSpPr>
          <p:cNvPr id="10" name="Ellipsi 9">
            <a:extLst>
              <a:ext uri="{FF2B5EF4-FFF2-40B4-BE49-F238E27FC236}">
                <a16:creationId xmlns:a16="http://schemas.microsoft.com/office/drawing/2014/main" id="{0CB0DBBD-0CB0-A90F-3C3F-8D6AD8D88B7A}"/>
              </a:ext>
            </a:extLst>
          </p:cNvPr>
          <p:cNvSpPr/>
          <p:nvPr/>
        </p:nvSpPr>
        <p:spPr>
          <a:xfrm>
            <a:off x="6254076" y="5221675"/>
            <a:ext cx="1636463" cy="14866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2000" dirty="0">
                <a:solidFill>
                  <a:schemeClr val="tx1"/>
                </a:solidFill>
              </a:rPr>
              <a:t>Kriisi-puhelin aukesi 1970.</a:t>
            </a:r>
          </a:p>
        </p:txBody>
      </p:sp>
    </p:spTree>
    <p:extLst>
      <p:ext uri="{BB962C8B-B14F-4D97-AF65-F5344CB8AC3E}">
        <p14:creationId xmlns:p14="http://schemas.microsoft.com/office/powerpoint/2010/main" val="199293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3ACD97-EE79-6B22-B1DE-B9CD5F29C30D}"/>
              </a:ext>
            </a:extLst>
          </p:cNvPr>
          <p:cNvSpPr>
            <a:spLocks noGrp="1"/>
          </p:cNvSpPr>
          <p:nvPr>
            <p:ph type="ctrTitle"/>
          </p:nvPr>
        </p:nvSpPr>
        <p:spPr>
          <a:xfrm>
            <a:off x="818030" y="1860550"/>
            <a:ext cx="5625901" cy="3136900"/>
          </a:xfrm>
        </p:spPr>
        <p:txBody>
          <a:bodyPr>
            <a:normAutofit fontScale="90000"/>
          </a:bodyPr>
          <a:lstStyle/>
          <a:p>
            <a:r>
              <a:rPr lang="fi-FI" dirty="0"/>
              <a:t>MIELI Kriisipuhelimessa on vastattu lähes </a:t>
            </a:r>
            <a:br>
              <a:rPr lang="fi-FI" dirty="0"/>
            </a:br>
            <a:r>
              <a:rPr lang="fi-FI" dirty="0"/>
              <a:t>1 640 000 soittoon 1.4.1970-31.12.2024 </a:t>
            </a:r>
          </a:p>
        </p:txBody>
      </p:sp>
    </p:spTree>
    <p:extLst>
      <p:ext uri="{BB962C8B-B14F-4D97-AF65-F5344CB8AC3E}">
        <p14:creationId xmlns:p14="http://schemas.microsoft.com/office/powerpoint/2010/main" val="3107185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67C6810-B57F-A01C-DA8D-ABFAF88C92B8}"/>
              </a:ext>
            </a:extLst>
          </p:cNvPr>
          <p:cNvSpPr>
            <a:spLocks noGrp="1"/>
          </p:cNvSpPr>
          <p:nvPr>
            <p:ph type="title"/>
          </p:nvPr>
        </p:nvSpPr>
        <p:spPr>
          <a:xfrm>
            <a:off x="627388" y="615497"/>
            <a:ext cx="11107411" cy="999217"/>
          </a:xfrm>
        </p:spPr>
        <p:txBody>
          <a:bodyPr>
            <a:normAutofit fontScale="90000"/>
          </a:bodyPr>
          <a:lstStyle/>
          <a:p>
            <a:pPr algn="ctr" rtl="0">
              <a:defRPr sz="1400" b="0" i="0" u="none" strike="noStrike" kern="1200" spc="0" baseline="0">
                <a:solidFill>
                  <a:srgbClr val="000000">
                    <a:lumMod val="65000"/>
                    <a:lumOff val="35000"/>
                  </a:srgbClr>
                </a:solidFill>
                <a:latin typeface="+mn-lt"/>
                <a:ea typeface="+mn-ea"/>
                <a:cs typeface="+mn-cs"/>
              </a:defRPr>
            </a:pPr>
            <a:r>
              <a:rPr lang="fi-FI" sz="3600" b="1" i="0" u="none" strike="noStrike" kern="1200" spc="0" baseline="0" dirty="0">
                <a:solidFill>
                  <a:srgbClr val="595959"/>
                </a:solidFill>
                <a:effectLst/>
              </a:rPr>
              <a:t>MIELI Kriisipuhelimessa vastattiin miljoonanteen soittoon 2016. </a:t>
            </a:r>
            <a:br>
              <a:rPr lang="fi-FI" sz="3600" b="1" i="0" u="none" strike="noStrike" kern="1200" spc="0" baseline="0" dirty="0">
                <a:solidFill>
                  <a:srgbClr val="595959"/>
                </a:solidFill>
                <a:effectLst/>
              </a:rPr>
            </a:br>
            <a:r>
              <a:rPr lang="fi-FI" sz="3600" b="1" i="0" u="none" strike="noStrike" kern="1200" spc="0" baseline="0" dirty="0">
                <a:solidFill>
                  <a:srgbClr val="595959"/>
                </a:solidFill>
                <a:effectLst/>
              </a:rPr>
              <a:t>1,5 miljoonan raja rikkoutui 2023.</a:t>
            </a:r>
            <a:endParaRPr lang="fi-FI" sz="3600" b="0" i="0" u="none" strike="noStrike" kern="1200" spc="0" baseline="0" dirty="0">
              <a:solidFill>
                <a:sysClr val="windowText" lastClr="000000">
                  <a:lumMod val="65000"/>
                  <a:lumOff val="35000"/>
                </a:sysClr>
              </a:solidFill>
              <a:effectLst/>
            </a:endParaRPr>
          </a:p>
        </p:txBody>
      </p:sp>
      <p:graphicFrame>
        <p:nvGraphicFramePr>
          <p:cNvPr id="3" name="Kaavio 2">
            <a:extLst>
              <a:ext uri="{FF2B5EF4-FFF2-40B4-BE49-F238E27FC236}">
                <a16:creationId xmlns:a16="http://schemas.microsoft.com/office/drawing/2014/main" id="{217FFC4D-7C7E-5208-11AB-4AFC384982C7}"/>
              </a:ext>
            </a:extLst>
          </p:cNvPr>
          <p:cNvGraphicFramePr>
            <a:graphicFrameLocks/>
          </p:cNvGraphicFramePr>
          <p:nvPr>
            <p:extLst>
              <p:ext uri="{D42A27DB-BD31-4B8C-83A1-F6EECF244321}">
                <p14:modId xmlns:p14="http://schemas.microsoft.com/office/powerpoint/2010/main" val="1317406761"/>
              </p:ext>
            </p:extLst>
          </p:nvPr>
        </p:nvGraphicFramePr>
        <p:xfrm>
          <a:off x="627389" y="2055812"/>
          <a:ext cx="10979556" cy="43957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5573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8BE13D91-D06E-D19C-8D9C-8FC9D35F7F25}"/>
              </a:ext>
            </a:extLst>
          </p:cNvPr>
          <p:cNvPicPr>
            <a:picLocks noChangeAspect="1"/>
          </p:cNvPicPr>
          <p:nvPr/>
        </p:nvPicPr>
        <p:blipFill>
          <a:blip r:embed="rId2"/>
          <a:stretch>
            <a:fillRect/>
          </a:stretch>
        </p:blipFill>
        <p:spPr>
          <a:xfrm>
            <a:off x="335560" y="170949"/>
            <a:ext cx="4865615" cy="6602136"/>
          </a:xfrm>
          <a:prstGeom prst="rect">
            <a:avLst/>
          </a:prstGeom>
        </p:spPr>
      </p:pic>
      <p:pic>
        <p:nvPicPr>
          <p:cNvPr id="7" name="Kuva 6">
            <a:extLst>
              <a:ext uri="{FF2B5EF4-FFF2-40B4-BE49-F238E27FC236}">
                <a16:creationId xmlns:a16="http://schemas.microsoft.com/office/drawing/2014/main" id="{C1EC197F-F5C3-D8C0-61BE-ED5FFA87371F}"/>
              </a:ext>
            </a:extLst>
          </p:cNvPr>
          <p:cNvPicPr>
            <a:picLocks noChangeAspect="1"/>
          </p:cNvPicPr>
          <p:nvPr/>
        </p:nvPicPr>
        <p:blipFill>
          <a:blip r:embed="rId3"/>
          <a:stretch>
            <a:fillRect/>
          </a:stretch>
        </p:blipFill>
        <p:spPr>
          <a:xfrm>
            <a:off x="6990827" y="149441"/>
            <a:ext cx="4713298" cy="6623644"/>
          </a:xfrm>
          <a:prstGeom prst="rect">
            <a:avLst/>
          </a:prstGeom>
        </p:spPr>
      </p:pic>
    </p:spTree>
    <p:extLst>
      <p:ext uri="{BB962C8B-B14F-4D97-AF65-F5344CB8AC3E}">
        <p14:creationId xmlns:p14="http://schemas.microsoft.com/office/powerpoint/2010/main" val="1461599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B3E5736-3ED2-635A-CA6A-5103D7379F38}"/>
              </a:ext>
            </a:extLst>
          </p:cNvPr>
          <p:cNvSpPr>
            <a:spLocks noGrp="1"/>
          </p:cNvSpPr>
          <p:nvPr>
            <p:ph type="ctrTitle"/>
          </p:nvPr>
        </p:nvSpPr>
        <p:spPr>
          <a:xfrm>
            <a:off x="818030" y="1860550"/>
            <a:ext cx="5039306" cy="3136900"/>
          </a:xfrm>
        </p:spPr>
        <p:txBody>
          <a:bodyPr>
            <a:normAutofit fontScale="90000"/>
          </a:bodyPr>
          <a:lstStyle/>
          <a:p>
            <a:r>
              <a:rPr lang="fi-FI" sz="5300" b="1" dirty="0"/>
              <a:t>393 730 soittoyritystä 2024</a:t>
            </a:r>
            <a:br>
              <a:rPr lang="fi-FI" sz="4800" b="1" dirty="0"/>
            </a:br>
            <a:br>
              <a:rPr lang="fi-FI" sz="4800" b="1" dirty="0"/>
            </a:br>
            <a:r>
              <a:rPr lang="fi-FI" sz="3300" dirty="0"/>
              <a:t>E</a:t>
            </a:r>
            <a:r>
              <a:rPr lang="fi-FI" sz="3300" b="1" dirty="0"/>
              <a:t>nnätysvuosi yhteydenottojen määrässä oli 2023, jolloin tuli 416 480 soittoa.</a:t>
            </a:r>
            <a:endParaRPr lang="fi-FI" sz="3300" dirty="0"/>
          </a:p>
        </p:txBody>
      </p:sp>
    </p:spTree>
    <p:extLst>
      <p:ext uri="{BB962C8B-B14F-4D97-AF65-F5344CB8AC3E}">
        <p14:creationId xmlns:p14="http://schemas.microsoft.com/office/powerpoint/2010/main" val="2613490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B2CF47-429F-4DBA-8950-FA4EE6BD9BB2}"/>
              </a:ext>
            </a:extLst>
          </p:cNvPr>
          <p:cNvSpPr>
            <a:spLocks noGrp="1"/>
          </p:cNvSpPr>
          <p:nvPr>
            <p:ph type="title" idx="4294967295"/>
          </p:nvPr>
        </p:nvSpPr>
        <p:spPr>
          <a:xfrm>
            <a:off x="542261" y="348807"/>
            <a:ext cx="11101658" cy="998538"/>
          </a:xfrm>
        </p:spPr>
        <p:txBody>
          <a:bodyPr anchor="ctr">
            <a:normAutofit/>
          </a:bodyPr>
          <a:lstStyle/>
          <a:p>
            <a:r>
              <a:rPr lang="fi-FI" dirty="0"/>
              <a:t>Soittojen määrä pysyy korkealla</a:t>
            </a:r>
            <a:br>
              <a:rPr lang="fi-FI" dirty="0"/>
            </a:br>
            <a:r>
              <a:rPr lang="fi-FI" sz="2200" dirty="0"/>
              <a:t>Ensimmäistä kertaa yli 100 000 vastattua soittoa vuonna 2024</a:t>
            </a:r>
          </a:p>
        </p:txBody>
      </p:sp>
      <p:graphicFrame>
        <p:nvGraphicFramePr>
          <p:cNvPr id="4" name="Kaavio 3">
            <a:extLst>
              <a:ext uri="{FF2B5EF4-FFF2-40B4-BE49-F238E27FC236}">
                <a16:creationId xmlns:a16="http://schemas.microsoft.com/office/drawing/2014/main" id="{5E8B12B3-7131-7176-7A46-50D3F16A9915}"/>
              </a:ext>
            </a:extLst>
          </p:cNvPr>
          <p:cNvGraphicFramePr>
            <a:graphicFrameLocks/>
          </p:cNvGraphicFramePr>
          <p:nvPr>
            <p:extLst>
              <p:ext uri="{D42A27DB-BD31-4B8C-83A1-F6EECF244321}">
                <p14:modId xmlns:p14="http://schemas.microsoft.com/office/powerpoint/2010/main" val="1158177428"/>
              </p:ext>
            </p:extLst>
          </p:nvPr>
        </p:nvGraphicFramePr>
        <p:xfrm>
          <a:off x="542261" y="1762477"/>
          <a:ext cx="11101658" cy="4746716"/>
        </p:xfrm>
        <a:graphic>
          <a:graphicData uri="http://schemas.openxmlformats.org/drawingml/2006/chart">
            <c:chart xmlns:c="http://schemas.openxmlformats.org/drawingml/2006/chart" xmlns:r="http://schemas.openxmlformats.org/officeDocument/2006/relationships" r:id="rId2"/>
          </a:graphicData>
        </a:graphic>
      </p:graphicFrame>
      <p:sp>
        <p:nvSpPr>
          <p:cNvPr id="5" name="Ellipsi 4">
            <a:extLst>
              <a:ext uri="{FF2B5EF4-FFF2-40B4-BE49-F238E27FC236}">
                <a16:creationId xmlns:a16="http://schemas.microsoft.com/office/drawing/2014/main" id="{64B6994F-F6FE-86DC-D8AE-93C143F15CF4}"/>
              </a:ext>
            </a:extLst>
          </p:cNvPr>
          <p:cNvSpPr/>
          <p:nvPr/>
        </p:nvSpPr>
        <p:spPr>
          <a:xfrm>
            <a:off x="1027293" y="1970398"/>
            <a:ext cx="1861072" cy="176142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fi-FI" sz="2000" dirty="0">
                <a:solidFill>
                  <a:schemeClr val="tx1"/>
                </a:solidFill>
              </a:rPr>
              <a:t>Vastattuja puheluja +16%</a:t>
            </a:r>
          </a:p>
        </p:txBody>
      </p:sp>
    </p:spTree>
    <p:extLst>
      <p:ext uri="{BB962C8B-B14F-4D97-AF65-F5344CB8AC3E}">
        <p14:creationId xmlns:p14="http://schemas.microsoft.com/office/powerpoint/2010/main" val="2752059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BB2CF47-429F-4DBA-8950-FA4EE6BD9BB2}"/>
              </a:ext>
            </a:extLst>
          </p:cNvPr>
          <p:cNvSpPr>
            <a:spLocks noGrp="1"/>
          </p:cNvSpPr>
          <p:nvPr>
            <p:ph type="title" idx="4294967295"/>
          </p:nvPr>
        </p:nvSpPr>
        <p:spPr>
          <a:xfrm>
            <a:off x="542261" y="348807"/>
            <a:ext cx="11101658" cy="998538"/>
          </a:xfrm>
        </p:spPr>
        <p:txBody>
          <a:bodyPr anchor="ctr">
            <a:normAutofit fontScale="90000"/>
          </a:bodyPr>
          <a:lstStyle/>
          <a:p>
            <a:r>
              <a:rPr lang="fi-FI" dirty="0"/>
              <a:t>Yhteydenottojen määrä pysyy korkealla, syksyllä hiljaisempaa</a:t>
            </a:r>
            <a:endParaRPr lang="fi-FI" sz="2200" dirty="0"/>
          </a:p>
        </p:txBody>
      </p:sp>
      <p:graphicFrame>
        <p:nvGraphicFramePr>
          <p:cNvPr id="6" name="Kaavio 5">
            <a:extLst>
              <a:ext uri="{FF2B5EF4-FFF2-40B4-BE49-F238E27FC236}">
                <a16:creationId xmlns:a16="http://schemas.microsoft.com/office/drawing/2014/main" id="{C24214DC-E807-1218-C3F3-B6F618B859C4}"/>
              </a:ext>
            </a:extLst>
          </p:cNvPr>
          <p:cNvGraphicFramePr>
            <a:graphicFrameLocks/>
          </p:cNvGraphicFramePr>
          <p:nvPr>
            <p:extLst>
              <p:ext uri="{D42A27DB-BD31-4B8C-83A1-F6EECF244321}">
                <p14:modId xmlns:p14="http://schemas.microsoft.com/office/powerpoint/2010/main" val="218765290"/>
              </p:ext>
            </p:extLst>
          </p:nvPr>
        </p:nvGraphicFramePr>
        <p:xfrm>
          <a:off x="645953" y="1590621"/>
          <a:ext cx="10997966" cy="469164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9911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DD5ED1-C5C3-877A-1724-7A5E125ADE83}"/>
              </a:ext>
            </a:extLst>
          </p:cNvPr>
          <p:cNvSpPr>
            <a:spLocks noGrp="1"/>
          </p:cNvSpPr>
          <p:nvPr>
            <p:ph type="ctrTitle"/>
          </p:nvPr>
        </p:nvSpPr>
        <p:spPr>
          <a:xfrm>
            <a:off x="818030" y="1860550"/>
            <a:ext cx="5277969" cy="3136900"/>
          </a:xfrm>
        </p:spPr>
        <p:txBody>
          <a:bodyPr>
            <a:normAutofit/>
          </a:bodyPr>
          <a:lstStyle/>
          <a:p>
            <a:r>
              <a:rPr lang="fi-FI" dirty="0"/>
              <a:t>Kuka vastaa MIELI Kriisipuhelimeen?</a:t>
            </a:r>
          </a:p>
        </p:txBody>
      </p:sp>
    </p:spTree>
    <p:extLst>
      <p:ext uri="{BB962C8B-B14F-4D97-AF65-F5344CB8AC3E}">
        <p14:creationId xmlns:p14="http://schemas.microsoft.com/office/powerpoint/2010/main" val="303224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0E2CED-2A17-39CF-6289-FCDD535265B8}"/>
              </a:ext>
            </a:extLst>
          </p:cNvPr>
          <p:cNvSpPr>
            <a:spLocks noGrp="1"/>
          </p:cNvSpPr>
          <p:nvPr>
            <p:ph type="title"/>
          </p:nvPr>
        </p:nvSpPr>
        <p:spPr/>
        <p:txBody>
          <a:bodyPr>
            <a:normAutofit fontScale="90000"/>
          </a:bodyPr>
          <a:lstStyle/>
          <a:p>
            <a:r>
              <a:rPr lang="fi-FI" dirty="0"/>
              <a:t>MIELI Kriisipuhelimessa vastaa yleensä kriisityön ammattilainen tai tehtävään koulutettu vapaaehtoinen</a:t>
            </a:r>
          </a:p>
        </p:txBody>
      </p:sp>
      <p:graphicFrame>
        <p:nvGraphicFramePr>
          <p:cNvPr id="5" name="Kaavio 4">
            <a:extLst>
              <a:ext uri="{FF2B5EF4-FFF2-40B4-BE49-F238E27FC236}">
                <a16:creationId xmlns:a16="http://schemas.microsoft.com/office/drawing/2014/main" id="{A5915B0A-8C1A-6014-4E22-7D2BDE9A3FDA}"/>
              </a:ext>
            </a:extLst>
          </p:cNvPr>
          <p:cNvGraphicFramePr>
            <a:graphicFrameLocks/>
          </p:cNvGraphicFramePr>
          <p:nvPr>
            <p:extLst>
              <p:ext uri="{D42A27DB-BD31-4B8C-83A1-F6EECF244321}">
                <p14:modId xmlns:p14="http://schemas.microsoft.com/office/powerpoint/2010/main" val="3394134655"/>
              </p:ext>
            </p:extLst>
          </p:nvPr>
        </p:nvGraphicFramePr>
        <p:xfrm>
          <a:off x="234895" y="1744909"/>
          <a:ext cx="7587381" cy="47639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Kaavio 5">
            <a:extLst>
              <a:ext uri="{FF2B5EF4-FFF2-40B4-BE49-F238E27FC236}">
                <a16:creationId xmlns:a16="http://schemas.microsoft.com/office/drawing/2014/main" id="{851C0917-1CA8-759E-3127-4B64D030654E}"/>
              </a:ext>
            </a:extLst>
          </p:cNvPr>
          <p:cNvGraphicFramePr>
            <a:graphicFrameLocks/>
          </p:cNvGraphicFramePr>
          <p:nvPr>
            <p:extLst>
              <p:ext uri="{D42A27DB-BD31-4B8C-83A1-F6EECF244321}">
                <p14:modId xmlns:p14="http://schemas.microsoft.com/office/powerpoint/2010/main" val="2224562505"/>
              </p:ext>
            </p:extLst>
          </p:nvPr>
        </p:nvGraphicFramePr>
        <p:xfrm>
          <a:off x="7854889" y="1872149"/>
          <a:ext cx="4087689" cy="35904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6417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C63799-9776-9CD5-0280-17FC0EF39C81}"/>
              </a:ext>
            </a:extLst>
          </p:cNvPr>
          <p:cNvSpPr>
            <a:spLocks noGrp="1"/>
          </p:cNvSpPr>
          <p:nvPr>
            <p:ph type="ctrTitle"/>
          </p:nvPr>
        </p:nvSpPr>
        <p:spPr/>
        <p:txBody>
          <a:bodyPr/>
          <a:lstStyle/>
          <a:p>
            <a:r>
              <a:rPr lang="fi-FI" dirty="0"/>
              <a:t>Syyt soittaa MIELI Kriisipuhelimeen</a:t>
            </a:r>
          </a:p>
        </p:txBody>
      </p:sp>
    </p:spTree>
    <p:extLst>
      <p:ext uri="{BB962C8B-B14F-4D97-AF65-F5344CB8AC3E}">
        <p14:creationId xmlns:p14="http://schemas.microsoft.com/office/powerpoint/2010/main" val="2932027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71BCADA-AF2C-B0A1-306E-F343E67BCC3E}"/>
              </a:ext>
            </a:extLst>
          </p:cNvPr>
          <p:cNvSpPr>
            <a:spLocks noGrp="1"/>
          </p:cNvSpPr>
          <p:nvPr>
            <p:ph type="title"/>
          </p:nvPr>
        </p:nvSpPr>
        <p:spPr>
          <a:xfrm>
            <a:off x="600407" y="615497"/>
            <a:ext cx="11591593" cy="999217"/>
          </a:xfrm>
        </p:spPr>
        <p:txBody>
          <a:bodyPr>
            <a:normAutofit fontScale="90000"/>
          </a:bodyPr>
          <a:lstStyle/>
          <a:p>
            <a:r>
              <a:rPr lang="fi-FI" sz="3600" dirty="0"/>
              <a:t>Eniten soitetaan pahan olon, erityisesti ahdistuneisuuden, takia</a:t>
            </a:r>
            <a:endParaRPr lang="fi-FI" dirty="0"/>
          </a:p>
        </p:txBody>
      </p:sp>
      <p:graphicFrame>
        <p:nvGraphicFramePr>
          <p:cNvPr id="4" name="Kaavio 3">
            <a:extLst>
              <a:ext uri="{FF2B5EF4-FFF2-40B4-BE49-F238E27FC236}">
                <a16:creationId xmlns:a16="http://schemas.microsoft.com/office/drawing/2014/main" id="{EB468F42-20DF-7BFE-36B1-ED6ECBA73AF1}"/>
              </a:ext>
            </a:extLst>
          </p:cNvPr>
          <p:cNvGraphicFramePr>
            <a:graphicFrameLocks/>
          </p:cNvGraphicFramePr>
          <p:nvPr>
            <p:extLst>
              <p:ext uri="{D42A27DB-BD31-4B8C-83A1-F6EECF244321}">
                <p14:modId xmlns:p14="http://schemas.microsoft.com/office/powerpoint/2010/main" val="3173541653"/>
              </p:ext>
            </p:extLst>
          </p:nvPr>
        </p:nvGraphicFramePr>
        <p:xfrm>
          <a:off x="499739" y="1614715"/>
          <a:ext cx="11286793" cy="50209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91690852"/>
      </p:ext>
    </p:extLst>
  </p:cSld>
  <p:clrMapOvr>
    <a:masterClrMapping/>
  </p:clrMapOvr>
</p:sld>
</file>

<file path=ppt/theme/theme1.xml><?xml version="1.0" encoding="utf-8"?>
<a:theme xmlns:a="http://schemas.openxmlformats.org/drawingml/2006/main" name="Kansi">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32BD1A9F-162F-3340-B62F-8E92E31E7DAF}"/>
    </a:ext>
  </a:extLst>
</a:theme>
</file>

<file path=ppt/theme/theme10.xml><?xml version="1.0" encoding="utf-8"?>
<a:theme xmlns:a="http://schemas.openxmlformats.org/drawingml/2006/main" name="1_Tekstisivu / valkoinen">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BC9AEF1-DB5D-CA4F-BD6D-EE1E02C5CB85}" vid="{1395CC3F-E019-614A-BDC0-97729FD3C5C4}"/>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tsikkosivu / Lopetussivu">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DC0307CE-A29E-B846-924E-81C346CE0318}"/>
    </a:ext>
  </a:extLst>
</a:theme>
</file>

<file path=ppt/theme/theme3.xml><?xml version="1.0" encoding="utf-8"?>
<a:theme xmlns:a="http://schemas.openxmlformats.org/drawingml/2006/main" name="Väliotsikkosivu">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501B5600-DB27-494A-915B-4299F43C1A7C}"/>
    </a:ext>
  </a:extLst>
</a:theme>
</file>

<file path=ppt/theme/theme4.xml><?xml version="1.0" encoding="utf-8"?>
<a:theme xmlns:a="http://schemas.openxmlformats.org/drawingml/2006/main" name="Tekstisivu / valkoinen">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2B6A26BA-3EFB-8A4E-8FAE-EAF193785B34}"/>
    </a:ext>
  </a:extLst>
</a:theme>
</file>

<file path=ppt/theme/theme5.xml><?xml version="1.0" encoding="utf-8"?>
<a:theme xmlns:a="http://schemas.openxmlformats.org/drawingml/2006/main" name="Tekstisivu / tumma harmaa + vihreä">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D1FCF3D9-36C8-4044-B0AD-E9A84B2E3E69}"/>
    </a:ext>
  </a:extLst>
</a:theme>
</file>

<file path=ppt/theme/theme6.xml><?xml version="1.0" encoding="utf-8"?>
<a:theme xmlns:a="http://schemas.openxmlformats.org/drawingml/2006/main" name="Tekstisivu / vaalea harmaa">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565AD33F-1DF3-B441-B177-15363E4BF35D}"/>
    </a:ext>
  </a:extLst>
</a:theme>
</file>

<file path=ppt/theme/theme7.xml><?xml version="1.0" encoding="utf-8"?>
<a:theme xmlns:a="http://schemas.openxmlformats.org/drawingml/2006/main" name="Blank">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DCFF7749-BEF7-5246-AFDD-2D0FDC585053}"/>
    </a:ext>
  </a:extLst>
</a:theme>
</file>

<file path=ppt/theme/theme8.xml><?xml version="1.0" encoding="utf-8"?>
<a:theme xmlns:a="http://schemas.openxmlformats.org/drawingml/2006/main" name="Lopetus">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147C70FC-0352-E348-927D-24BF7C948056}"/>
    </a:ext>
  </a:extLst>
</a:theme>
</file>

<file path=ppt/theme/theme9.xml><?xml version="1.0" encoding="utf-8"?>
<a:theme xmlns:a="http://schemas.openxmlformats.org/drawingml/2006/main" name="Varainhankinta">
  <a:themeElements>
    <a:clrScheme name="Mieli värit">
      <a:dk1>
        <a:srgbClr val="000000"/>
      </a:dk1>
      <a:lt1>
        <a:srgbClr val="FFFFFF"/>
      </a:lt1>
      <a:dk2>
        <a:srgbClr val="575757"/>
      </a:dk2>
      <a:lt2>
        <a:srgbClr val="EDEDED"/>
      </a:lt2>
      <a:accent1>
        <a:srgbClr val="00D032"/>
      </a:accent1>
      <a:accent2>
        <a:srgbClr val="19413D"/>
      </a:accent2>
      <a:accent3>
        <a:srgbClr val="C8F5C8"/>
      </a:accent3>
      <a:accent4>
        <a:srgbClr val="05D2F5"/>
      </a:accent4>
      <a:accent5>
        <a:srgbClr val="FFF023"/>
      </a:accent5>
      <a:accent6>
        <a:srgbClr val="FAB35F"/>
      </a:accent6>
      <a:hlink>
        <a:srgbClr val="0028BE"/>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eli_PPT-pohja_TYHJÄ_2024_uusilla_kuvilla_20.8" id="{CF77182A-0903-784E-A97C-2FDAD28EF7AF}" vid="{76C8E037-011D-E649-B62B-EC562BBFDCB9}"/>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c89525b-d511-483b-bbf2-cffab46180af" xsi:nil="true"/>
    <lcf76f155ced4ddcb4097134ff3c332f xmlns="b64f095b-a852-49e0-b953-3032965c10b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Kirjepohja" ma:contentTypeID="0x010100C88C9661712C894A9491738E80C5DAFE005B59E910E59BB546A927296EC6986E5A" ma:contentTypeVersion="17" ma:contentTypeDescription="3-kielinen Mieli-kirjepohja" ma:contentTypeScope="" ma:versionID="b6bf6569293e973dee84c592e7518c9f">
  <xsd:schema xmlns:xsd="http://www.w3.org/2001/XMLSchema" xmlns:xs="http://www.w3.org/2001/XMLSchema" xmlns:p="http://schemas.microsoft.com/office/2006/metadata/properties" xmlns:ns2="b64f095b-a852-49e0-b953-3032965c10bd" xmlns:ns3="ac89525b-d511-483b-bbf2-cffab46180af" targetNamespace="http://schemas.microsoft.com/office/2006/metadata/properties" ma:root="true" ma:fieldsID="9b861afb8097121ab16bb1702972cc5d" ns2:_="" ns3:_="">
    <xsd:import namespace="b64f095b-a852-49e0-b953-3032965c10bd"/>
    <xsd:import namespace="ac89525b-d511-483b-bbf2-cffab46180a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4f095b-a852-49e0-b953-3032965c10b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c28e62d1-9f9d-484d-9c84-208e72f404b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c89525b-d511-483b-bbf2-cffab46180a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8852e8bd-3fec-4bdb-b9b6-72589cdc44c3}" ma:internalName="TaxCatchAll" ma:showField="CatchAllData" ma:web="ac89525b-d511-483b-bbf2-cffab46180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B51160-B49F-44B6-BF7D-A43B1143DA8B}">
  <ds:schemaRefs>
    <ds:schemaRef ds:uri="http://schemas.microsoft.com/sharepoint/v3/contenttype/forms"/>
  </ds:schemaRefs>
</ds:datastoreItem>
</file>

<file path=customXml/itemProps2.xml><?xml version="1.0" encoding="utf-8"?>
<ds:datastoreItem xmlns:ds="http://schemas.openxmlformats.org/officeDocument/2006/customXml" ds:itemID="{35633539-E46E-404F-8790-B03F9F25431D}">
  <ds:schemaRefs>
    <ds:schemaRef ds:uri="http://purl.org/dc/dcmitype/"/>
    <ds:schemaRef ds:uri="http://purl.org/dc/elements/1.1/"/>
    <ds:schemaRef ds:uri="http://schemas.microsoft.com/office/2006/documentManagement/types"/>
    <ds:schemaRef ds:uri="b64f095b-a852-49e0-b953-3032965c10bd"/>
    <ds:schemaRef ds:uri="http://purl.org/dc/terms/"/>
    <ds:schemaRef ds:uri="http://www.w3.org/XML/1998/namespace"/>
    <ds:schemaRef ds:uri="http://schemas.microsoft.com/office/infopath/2007/PartnerControls"/>
    <ds:schemaRef ds:uri="http://schemas.openxmlformats.org/package/2006/metadata/core-properties"/>
    <ds:schemaRef ds:uri="ac89525b-d511-483b-bbf2-cffab46180af"/>
    <ds:schemaRef ds:uri="http://schemas.microsoft.com/office/2006/metadata/properties"/>
  </ds:schemaRefs>
</ds:datastoreItem>
</file>

<file path=customXml/itemProps3.xml><?xml version="1.0" encoding="utf-8"?>
<ds:datastoreItem xmlns:ds="http://schemas.openxmlformats.org/officeDocument/2006/customXml" ds:itemID="{FD890B92-952C-421D-871A-17D31B61B8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4f095b-a852-49e0-b953-3032965c10bd"/>
    <ds:schemaRef ds:uri="ac89525b-d511-483b-bbf2-cffab46180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Mieli_PPT-pohja_TYHJÄ_2024_uusilla_kuvilla_20.8_pakattu</Template>
  <TotalTime>26946</TotalTime>
  <Words>1076</Words>
  <Application>Microsoft Office PowerPoint</Application>
  <PresentationFormat>Laajakuva</PresentationFormat>
  <Paragraphs>102</Paragraphs>
  <Slides>24</Slides>
  <Notes>0</Notes>
  <HiddenSlides>0</HiddenSlides>
  <MMClips>0</MMClips>
  <ScaleCrop>false</ScaleCrop>
  <HeadingPairs>
    <vt:vector size="6" baseType="variant">
      <vt:variant>
        <vt:lpstr>Käytetyt fontit</vt:lpstr>
      </vt:variant>
      <vt:variant>
        <vt:i4>3</vt:i4>
      </vt:variant>
      <vt:variant>
        <vt:lpstr>Teema</vt:lpstr>
      </vt:variant>
      <vt:variant>
        <vt:i4>10</vt:i4>
      </vt:variant>
      <vt:variant>
        <vt:lpstr>Dian otsikot</vt:lpstr>
      </vt:variant>
      <vt:variant>
        <vt:i4>24</vt:i4>
      </vt:variant>
    </vt:vector>
  </HeadingPairs>
  <TitlesOfParts>
    <vt:vector size="37" baseType="lpstr">
      <vt:lpstr>Arial</vt:lpstr>
      <vt:lpstr>Calibri</vt:lpstr>
      <vt:lpstr>Georgia</vt:lpstr>
      <vt:lpstr>Kansi</vt:lpstr>
      <vt:lpstr>Otsikkosivu / Lopetussivu</vt:lpstr>
      <vt:lpstr>Väliotsikkosivu</vt:lpstr>
      <vt:lpstr>Tekstisivu / valkoinen</vt:lpstr>
      <vt:lpstr>Tekstisivu / tumma harmaa + vihreä</vt:lpstr>
      <vt:lpstr>Tekstisivu / vaalea harmaa</vt:lpstr>
      <vt:lpstr>Blank</vt:lpstr>
      <vt:lpstr>Lopetus</vt:lpstr>
      <vt:lpstr>Varainhankinta</vt:lpstr>
      <vt:lpstr>1_Tekstisivu / valkoinen</vt:lpstr>
      <vt:lpstr>MIELI KRIISIPUHELIN  –TILASTOJA 2024</vt:lpstr>
      <vt:lpstr>Uusi ennätys MIELI Kriisipuhelimessa:  100 950 VASTATTUA SOITTOA 2024</vt:lpstr>
      <vt:lpstr>393 730 soittoyritystä 2024  Ennätysvuosi yhteydenottojen määrässä oli 2023, jolloin tuli 416 480 soittoa.</vt:lpstr>
      <vt:lpstr>Soittojen määrä pysyy korkealla Ensimmäistä kertaa yli 100 000 vastattua soittoa vuonna 2024</vt:lpstr>
      <vt:lpstr>Yhteydenottojen määrä pysyy korkealla, syksyllä hiljaisempaa</vt:lpstr>
      <vt:lpstr>Kuka vastaa MIELI Kriisipuhelimeen?</vt:lpstr>
      <vt:lpstr>MIELI Kriisipuhelimessa vastaa yleensä kriisityön ammattilainen tai tehtävään koulutettu vapaaehtoinen</vt:lpstr>
      <vt:lpstr>Syyt soittaa MIELI Kriisipuhelimeen</vt:lpstr>
      <vt:lpstr>Eniten soitetaan pahan olon, erityisesti ahdistuneisuuden, takia</vt:lpstr>
      <vt:lpstr>PowerPoint-esitys</vt:lpstr>
      <vt:lpstr>MIELI Kriisipuhelin ehkäisee itsemurhia</vt:lpstr>
      <vt:lpstr>Voiko yksi keskustelu auttaa?</vt:lpstr>
      <vt:lpstr>Yhteydenottajat hyvin tyytyväisiä </vt:lpstr>
      <vt:lpstr>Vuosittain lähes 70 %:ssa puheluista päivystäjä arvioi,  että keskustelusta oli soittajalle hyötyä. Miksi?</vt:lpstr>
      <vt:lpstr>Seuranta syksyllä 2024 keskustelun merkityksestä: yhteydenottajan vointi ennen keskustelua ja sen lopussa (N=165) </vt:lpstr>
      <vt:lpstr>Kuka soittaa MIELI Kriisipuhelimeen?</vt:lpstr>
      <vt:lpstr>Joka kolmas soittaja on mies</vt:lpstr>
      <vt:lpstr>Vuodessa noin 10 000 keskustelua nuorten kanssa</vt:lpstr>
      <vt:lpstr>Soittajien palautteita 2024</vt:lpstr>
      <vt:lpstr>MIELI Kriisipuhelin vastaa 3 kielellä vuonna 2025</vt:lpstr>
      <vt:lpstr>MIELI Kriisipuhelimen suomenkielinen linja on aina auki </vt:lpstr>
      <vt:lpstr>MIELI Kriisipuhelimessa on vastattu lähes  1 640 000 soittoon 1.4.1970-31.12.2024 </vt:lpstr>
      <vt:lpstr>MIELI Kriisipuhelimessa vastattiin miljoonanteen soittoon 2016.  1,5 miljoonan raja rikkoutui 2023.</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Jutta Kajander</dc:creator>
  <cp:lastModifiedBy>Raija Saksa</cp:lastModifiedBy>
  <cp:revision>157</cp:revision>
  <dcterms:created xsi:type="dcterms:W3CDTF">2024-08-20T11:54:26Z</dcterms:created>
  <dcterms:modified xsi:type="dcterms:W3CDTF">2025-01-24T11:18:39Z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0x010100C88C9661712C894A9491738E80C5DAFE005B59E910E59BB546A927296EC6986E5A</vt:lpwstr>
  </property>
  <property fmtid="{D5CDD505-2E9C-101B-9397-08002B2CF9AE}" pid="3" name="MediaServiceImageTags">
    <vt:lpwstr/>
  </property>
</Properties>
</file>